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oppins Light"/>
      <p:regular r:id="rId17"/>
    </p:embeddedFont>
    <p:embeddedFont>
      <p:font typeface="Poppins Light"/>
      <p:regular r:id="rId18"/>
    </p:embeddedFont>
    <p:embeddedFont>
      <p:font typeface="Poppins Light"/>
      <p:regular r:id="rId19"/>
    </p:embeddedFont>
    <p:embeddedFont>
      <p:font typeface="Poppins Light"/>
      <p:regular r:id="rId20"/>
    </p:embeddedFont>
    <p:embeddedFont>
      <p:font typeface="Roboto Light"/>
      <p:regular r:id="rId21"/>
    </p:embeddedFont>
    <p:embeddedFont>
      <p:font typeface="Roboto Light"/>
      <p:regular r:id="rId22"/>
    </p:embeddedFont>
    <p:embeddedFont>
      <p:font typeface="Roboto Light"/>
      <p:regular r:id="rId23"/>
    </p:embeddedFont>
    <p:embeddedFont>
      <p:font typeface="Roboto Ligh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slideLayout" Target="../slideLayouts/slideLayout7.xml"/><Relationship Id="rId1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916674"/>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F2F2F3"/>
                </a:solidFill>
                <a:latin typeface="Poppins Light" pitchFamily="34" charset="0"/>
                <a:ea typeface="Poppins Light" pitchFamily="34" charset="-122"/>
                <a:cs typeface="Poppins Light" pitchFamily="34" charset="-120"/>
              </a:rPr>
              <a:t>Salary Prediction Using Linear Regression</a:t>
            </a:r>
            <a:endParaRPr lang="en-US" sz="3900" dirty="0"/>
          </a:p>
        </p:txBody>
      </p:sp>
      <p:sp>
        <p:nvSpPr>
          <p:cNvPr id="4" name="Text 1"/>
          <p:cNvSpPr/>
          <p:nvPr/>
        </p:nvSpPr>
        <p:spPr>
          <a:xfrm>
            <a:off x="6280190" y="4454485"/>
            <a:ext cx="7556421" cy="317540"/>
          </a:xfrm>
          <a:prstGeom prst="rect">
            <a:avLst/>
          </a:prstGeom>
          <a:noFill/>
          <a:ln/>
        </p:spPr>
        <p:txBody>
          <a:bodyPr wrap="none" lIns="0" tIns="0" rIns="0" bIns="0" rtlCol="0" anchor="t"/>
          <a:lstStyle/>
          <a:p>
            <a:pPr algn="l" indent="0" marL="0">
              <a:lnSpc>
                <a:spcPts val="2500"/>
              </a:lnSpc>
              <a:buNone/>
            </a:pPr>
            <a:r>
              <a:rPr lang="en-US" sz="1550" b="1" dirty="0">
                <a:solidFill>
                  <a:srgbClr val="E5E0DF"/>
                </a:solidFill>
                <a:latin typeface="Roboto Light" pitchFamily="34" charset="0"/>
                <a:ea typeface="Roboto Light" pitchFamily="34" charset="-122"/>
                <a:cs typeface="Roboto Light" pitchFamily="34" charset="-120"/>
              </a:rPr>
              <a:t>Bishal Saha</a:t>
            </a:r>
            <a:endParaRPr lang="en-US" sz="1550" dirty="0"/>
          </a:p>
        </p:txBody>
      </p:sp>
      <p:sp>
        <p:nvSpPr>
          <p:cNvPr id="5" name="Text 2"/>
          <p:cNvSpPr/>
          <p:nvPr/>
        </p:nvSpPr>
        <p:spPr>
          <a:xfrm>
            <a:off x="6280190" y="4995267"/>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Data Science Project | Machine Learning Course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272891"/>
            <a:ext cx="3739277" cy="310158"/>
          </a:xfrm>
          <a:prstGeom prst="rect">
            <a:avLst/>
          </a:prstGeom>
          <a:noFill/>
          <a:ln/>
        </p:spPr>
        <p:txBody>
          <a:bodyPr wrap="none" lIns="0" tIns="0" rIns="0" bIns="0" rtlCol="0" anchor="t"/>
          <a:lstStyle/>
          <a:p>
            <a:pPr algn="l" indent="0" marL="0">
              <a:lnSpc>
                <a:spcPts val="2400"/>
              </a:lnSpc>
              <a:buNone/>
            </a:pPr>
            <a:r>
              <a:rPr lang="en-US" sz="1950" dirty="0">
                <a:solidFill>
                  <a:srgbClr val="F2F2F3"/>
                </a:solidFill>
                <a:latin typeface="Poppins Light" pitchFamily="34" charset="0"/>
                <a:ea typeface="Poppins Light" pitchFamily="34" charset="-122"/>
                <a:cs typeface="Poppins Light" pitchFamily="34" charset="-120"/>
              </a:rPr>
              <a:t>Conclusion &amp; Future Directions</a:t>
            </a:r>
            <a:endParaRPr lang="en-US" sz="1950" dirty="0"/>
          </a:p>
        </p:txBody>
      </p:sp>
      <p:sp>
        <p:nvSpPr>
          <p:cNvPr id="3" name="Text 1"/>
          <p:cNvSpPr/>
          <p:nvPr/>
        </p:nvSpPr>
        <p:spPr>
          <a:xfrm>
            <a:off x="396835" y="831056"/>
            <a:ext cx="1488519" cy="185976"/>
          </a:xfrm>
          <a:prstGeom prst="rect">
            <a:avLst/>
          </a:prstGeom>
          <a:noFill/>
          <a:ln/>
        </p:spPr>
        <p:txBody>
          <a:bodyPr wrap="none" lIns="0" tIns="0" rIns="0" bIns="0" rtlCol="0" anchor="t"/>
          <a:lstStyle/>
          <a:p>
            <a:pPr algn="l" indent="0" marL="0">
              <a:lnSpc>
                <a:spcPts val="1450"/>
              </a:lnSpc>
              <a:buNone/>
            </a:pPr>
            <a:r>
              <a:rPr lang="en-US" sz="1150" dirty="0">
                <a:solidFill>
                  <a:srgbClr val="F2F2F3"/>
                </a:solidFill>
                <a:latin typeface="Poppins Light" pitchFamily="34" charset="0"/>
                <a:ea typeface="Poppins Light" pitchFamily="34" charset="-122"/>
                <a:cs typeface="Poppins Light" pitchFamily="34" charset="-120"/>
              </a:rPr>
              <a:t>Key Takeaways</a:t>
            </a:r>
            <a:endParaRPr lang="en-US" sz="1150" dirty="0"/>
          </a:p>
        </p:txBody>
      </p:sp>
      <p:sp>
        <p:nvSpPr>
          <p:cNvPr id="4" name="Text 2"/>
          <p:cNvSpPr/>
          <p:nvPr/>
        </p:nvSpPr>
        <p:spPr>
          <a:xfrm>
            <a:off x="396835" y="1116211"/>
            <a:ext cx="6797397" cy="317183"/>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Roboto Light" pitchFamily="34" charset="0"/>
                <a:ea typeface="Roboto Light" pitchFamily="34" charset="-122"/>
                <a:cs typeface="Roboto Light" pitchFamily="34" charset="-120"/>
              </a:rPr>
              <a:t>This project successfully demonstrated that linear regression can effectively predict salaries with 82% accuracy based on professional attributes. The model provides actionable insights into compensation drivers and establishes a strong baseline for salary estimation.</a:t>
            </a:r>
            <a:endParaRPr lang="en-US" sz="750" dirty="0"/>
          </a:p>
        </p:txBody>
      </p:sp>
      <p:sp>
        <p:nvSpPr>
          <p:cNvPr id="5" name="Text 3"/>
          <p:cNvSpPr/>
          <p:nvPr/>
        </p:nvSpPr>
        <p:spPr>
          <a:xfrm>
            <a:off x="396835" y="1522690"/>
            <a:ext cx="6797397" cy="317183"/>
          </a:xfrm>
          <a:prstGeom prst="rect">
            <a:avLst/>
          </a:prstGeom>
          <a:noFill/>
          <a:ln/>
        </p:spPr>
        <p:txBody>
          <a:bodyPr wrap="square" lIns="0" tIns="0" rIns="0" bIns="0" rtlCol="0" anchor="t"/>
          <a:lstStyle/>
          <a:p>
            <a:pPr algn="l" indent="0" marL="0">
              <a:lnSpc>
                <a:spcPts val="1250"/>
              </a:lnSpc>
              <a:buNone/>
            </a:pPr>
            <a:r>
              <a:rPr lang="en-US" sz="750" dirty="0">
                <a:solidFill>
                  <a:srgbClr val="E5E0DF"/>
                </a:solidFill>
                <a:latin typeface="Roboto Light" pitchFamily="34" charset="0"/>
                <a:ea typeface="Roboto Light" pitchFamily="34" charset="-122"/>
                <a:cs typeface="Roboto Light" pitchFamily="34" charset="-120"/>
              </a:rPr>
              <a:t>The interpretable nature of linear regression allowed us to identify that years of experience and education level are the strongest predictors of salary, while job title and location provide important contextual adjustments.</a:t>
            </a:r>
            <a:endParaRPr lang="en-US" sz="750" dirty="0"/>
          </a:p>
        </p:txBody>
      </p:sp>
      <p:pic>
        <p:nvPicPr>
          <p:cNvPr id="6" name="Image 0" descr="preencoded.png">    </p:cNvPr>
          <p:cNvPicPr>
            <a:picLocks noChangeAspect="1"/>
          </p:cNvPicPr>
          <p:nvPr/>
        </p:nvPicPr>
        <p:blipFill>
          <a:blip r:embed="rId1"/>
          <a:stretch>
            <a:fillRect/>
          </a:stretch>
        </p:blipFill>
        <p:spPr>
          <a:xfrm>
            <a:off x="7443788" y="843439"/>
            <a:ext cx="6351151" cy="6351151"/>
          </a:xfrm>
          <a:prstGeom prst="rect">
            <a:avLst/>
          </a:prstGeom>
        </p:spPr>
      </p:pic>
      <p:sp>
        <p:nvSpPr>
          <p:cNvPr id="7" name="Shape 4"/>
          <p:cNvSpPr/>
          <p:nvPr/>
        </p:nvSpPr>
        <p:spPr>
          <a:xfrm>
            <a:off x="396835" y="7467287"/>
            <a:ext cx="13836729" cy="20003"/>
          </a:xfrm>
          <a:prstGeom prst="rect">
            <a:avLst/>
          </a:prstGeom>
          <a:solidFill>
            <a:srgbClr val="E5E0DF">
              <a:alpha val="50000"/>
            </a:srgbClr>
          </a:solidFill>
          <a:ln/>
        </p:spPr>
      </p:sp>
      <p:sp>
        <p:nvSpPr>
          <p:cNvPr id="8" name="Text 5"/>
          <p:cNvSpPr/>
          <p:nvPr/>
        </p:nvSpPr>
        <p:spPr>
          <a:xfrm>
            <a:off x="396835" y="7636073"/>
            <a:ext cx="1610320" cy="185976"/>
          </a:xfrm>
          <a:prstGeom prst="rect">
            <a:avLst/>
          </a:prstGeom>
          <a:noFill/>
          <a:ln/>
        </p:spPr>
        <p:txBody>
          <a:bodyPr wrap="none" lIns="0" tIns="0" rIns="0" bIns="0" rtlCol="0" anchor="t"/>
          <a:lstStyle/>
          <a:p>
            <a:pPr algn="l" indent="0" marL="0">
              <a:lnSpc>
                <a:spcPts val="1450"/>
              </a:lnSpc>
              <a:buNone/>
            </a:pPr>
            <a:r>
              <a:rPr lang="en-US" sz="1150" dirty="0">
                <a:solidFill>
                  <a:srgbClr val="F2F2F3"/>
                </a:solidFill>
                <a:latin typeface="Poppins Light" pitchFamily="34" charset="0"/>
                <a:ea typeface="Poppins Light" pitchFamily="34" charset="-122"/>
                <a:cs typeface="Poppins Light" pitchFamily="34" charset="-120"/>
              </a:rPr>
              <a:t>Future Enhancements</a:t>
            </a:r>
            <a:endParaRPr lang="en-US" sz="1150" dirty="0"/>
          </a:p>
        </p:txBody>
      </p:sp>
      <p:sp>
        <p:nvSpPr>
          <p:cNvPr id="9" name="Shape 6"/>
          <p:cNvSpPr/>
          <p:nvPr/>
        </p:nvSpPr>
        <p:spPr>
          <a:xfrm>
            <a:off x="396835" y="7970877"/>
            <a:ext cx="6868716" cy="297656"/>
          </a:xfrm>
          <a:prstGeom prst="roundRect">
            <a:avLst>
              <a:gd name="adj" fmla="val 480089"/>
            </a:avLst>
          </a:prstGeom>
          <a:solidFill>
            <a:srgbClr val="3D3D42"/>
          </a:solidFill>
          <a:ln w="7620">
            <a:solidFill>
              <a:srgbClr val="56565B"/>
            </a:solidFill>
            <a:prstDash val="solid"/>
          </a:ln>
        </p:spPr>
      </p:sp>
      <p:sp>
        <p:nvSpPr>
          <p:cNvPr id="10" name="Text 7"/>
          <p:cNvSpPr/>
          <p:nvPr/>
        </p:nvSpPr>
        <p:spPr>
          <a:xfrm>
            <a:off x="3756779" y="8026718"/>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E5E0DF"/>
                </a:solidFill>
                <a:latin typeface="Poppins Light" pitchFamily="34" charset="0"/>
                <a:ea typeface="Poppins Light" pitchFamily="34" charset="-122"/>
                <a:cs typeface="Poppins Light" pitchFamily="34" charset="-120"/>
              </a:rPr>
              <a:t>1</a:t>
            </a:r>
            <a:endParaRPr lang="en-US" sz="1150" dirty="0"/>
          </a:p>
        </p:txBody>
      </p:sp>
      <p:sp>
        <p:nvSpPr>
          <p:cNvPr id="11" name="Text 8"/>
          <p:cNvSpPr/>
          <p:nvPr/>
        </p:nvSpPr>
        <p:spPr>
          <a:xfrm>
            <a:off x="496014" y="8367713"/>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E5E0DF"/>
                </a:solidFill>
                <a:latin typeface="Poppins Light" pitchFamily="34" charset="0"/>
                <a:ea typeface="Poppins Light" pitchFamily="34" charset="-122"/>
                <a:cs typeface="Poppins Light" pitchFamily="34" charset="-120"/>
              </a:rPr>
              <a:t>Advanced Models</a:t>
            </a:r>
            <a:endParaRPr lang="en-US" sz="950" dirty="0"/>
          </a:p>
        </p:txBody>
      </p:sp>
      <p:sp>
        <p:nvSpPr>
          <p:cNvPr id="12" name="Text 9"/>
          <p:cNvSpPr/>
          <p:nvPr/>
        </p:nvSpPr>
        <p:spPr>
          <a:xfrm>
            <a:off x="496014" y="8582263"/>
            <a:ext cx="6670357" cy="158591"/>
          </a:xfrm>
          <a:prstGeom prst="rect">
            <a:avLst/>
          </a:prstGeom>
          <a:noFill/>
          <a:ln/>
        </p:spPr>
        <p:txBody>
          <a:bodyPr wrap="none" lIns="0" tIns="0" rIns="0" bIns="0" rtlCol="0" anchor="t"/>
          <a:lstStyle/>
          <a:p>
            <a:pPr algn="l" indent="0" marL="0">
              <a:lnSpc>
                <a:spcPts val="1250"/>
              </a:lnSpc>
              <a:buNone/>
            </a:pPr>
            <a:r>
              <a:rPr lang="en-US" sz="750" dirty="0">
                <a:solidFill>
                  <a:srgbClr val="E5E0DF"/>
                </a:solidFill>
                <a:latin typeface="Roboto Light" pitchFamily="34" charset="0"/>
                <a:ea typeface="Roboto Light" pitchFamily="34" charset="-122"/>
                <a:cs typeface="Roboto Light" pitchFamily="34" charset="-120"/>
              </a:rPr>
              <a:t>Implement Random Forest and Gradient Boosting to capture complex non-linear patterns and feature interactions</a:t>
            </a:r>
            <a:endParaRPr lang="en-US" sz="750" dirty="0"/>
          </a:p>
        </p:txBody>
      </p:sp>
      <p:sp>
        <p:nvSpPr>
          <p:cNvPr id="13" name="Shape 10"/>
          <p:cNvSpPr/>
          <p:nvPr/>
        </p:nvSpPr>
        <p:spPr>
          <a:xfrm>
            <a:off x="7364730" y="7970877"/>
            <a:ext cx="6868835" cy="297656"/>
          </a:xfrm>
          <a:prstGeom prst="roundRect">
            <a:avLst>
              <a:gd name="adj" fmla="val 480089"/>
            </a:avLst>
          </a:prstGeom>
          <a:solidFill>
            <a:srgbClr val="3D3D42"/>
          </a:solidFill>
          <a:ln w="7620">
            <a:solidFill>
              <a:srgbClr val="56565B"/>
            </a:solidFill>
            <a:prstDash val="solid"/>
          </a:ln>
        </p:spPr>
      </p:sp>
      <p:sp>
        <p:nvSpPr>
          <p:cNvPr id="14" name="Text 11"/>
          <p:cNvSpPr/>
          <p:nvPr/>
        </p:nvSpPr>
        <p:spPr>
          <a:xfrm>
            <a:off x="10724674" y="8026718"/>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E5E0DF"/>
                </a:solidFill>
                <a:latin typeface="Poppins Light" pitchFamily="34" charset="0"/>
                <a:ea typeface="Poppins Light" pitchFamily="34" charset="-122"/>
                <a:cs typeface="Poppins Light" pitchFamily="34" charset="-120"/>
              </a:rPr>
              <a:t>2</a:t>
            </a:r>
            <a:endParaRPr lang="en-US" sz="1150" dirty="0"/>
          </a:p>
        </p:txBody>
      </p:sp>
      <p:sp>
        <p:nvSpPr>
          <p:cNvPr id="15" name="Text 12"/>
          <p:cNvSpPr/>
          <p:nvPr/>
        </p:nvSpPr>
        <p:spPr>
          <a:xfrm>
            <a:off x="7463909" y="8367713"/>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E5E0DF"/>
                </a:solidFill>
                <a:latin typeface="Poppins Light" pitchFamily="34" charset="0"/>
                <a:ea typeface="Poppins Light" pitchFamily="34" charset="-122"/>
                <a:cs typeface="Poppins Light" pitchFamily="34" charset="-120"/>
              </a:rPr>
              <a:t>Feature Engineering</a:t>
            </a:r>
            <a:endParaRPr lang="en-US" sz="950" dirty="0"/>
          </a:p>
        </p:txBody>
      </p:sp>
      <p:sp>
        <p:nvSpPr>
          <p:cNvPr id="16" name="Text 13"/>
          <p:cNvSpPr/>
          <p:nvPr/>
        </p:nvSpPr>
        <p:spPr>
          <a:xfrm>
            <a:off x="7463909" y="8582263"/>
            <a:ext cx="6670477" cy="158591"/>
          </a:xfrm>
          <a:prstGeom prst="rect">
            <a:avLst/>
          </a:prstGeom>
          <a:noFill/>
          <a:ln/>
        </p:spPr>
        <p:txBody>
          <a:bodyPr wrap="none" lIns="0" tIns="0" rIns="0" bIns="0" rtlCol="0" anchor="t"/>
          <a:lstStyle/>
          <a:p>
            <a:pPr algn="l" indent="0" marL="0">
              <a:lnSpc>
                <a:spcPts val="1250"/>
              </a:lnSpc>
              <a:buNone/>
            </a:pPr>
            <a:r>
              <a:rPr lang="en-US" sz="750" dirty="0">
                <a:solidFill>
                  <a:srgbClr val="E5E0DF"/>
                </a:solidFill>
                <a:latin typeface="Roboto Light" pitchFamily="34" charset="0"/>
                <a:ea typeface="Roboto Light" pitchFamily="34" charset="-122"/>
                <a:cs typeface="Roboto Light" pitchFamily="34" charset="-120"/>
              </a:rPr>
              <a:t>Incorporate industry sectors, company revenue data, and skill certifications to improve prediction granularity</a:t>
            </a:r>
            <a:endParaRPr lang="en-US" sz="750" dirty="0"/>
          </a:p>
        </p:txBody>
      </p:sp>
      <p:sp>
        <p:nvSpPr>
          <p:cNvPr id="17" name="Shape 14"/>
          <p:cNvSpPr/>
          <p:nvPr/>
        </p:nvSpPr>
        <p:spPr>
          <a:xfrm>
            <a:off x="396835" y="8939213"/>
            <a:ext cx="6868716" cy="297656"/>
          </a:xfrm>
          <a:prstGeom prst="roundRect">
            <a:avLst>
              <a:gd name="adj" fmla="val 480089"/>
            </a:avLst>
          </a:prstGeom>
          <a:solidFill>
            <a:srgbClr val="3D3D42"/>
          </a:solidFill>
          <a:ln w="7620">
            <a:solidFill>
              <a:srgbClr val="56565B"/>
            </a:solidFill>
            <a:prstDash val="solid"/>
          </a:ln>
        </p:spPr>
      </p:sp>
      <p:sp>
        <p:nvSpPr>
          <p:cNvPr id="18" name="Text 15"/>
          <p:cNvSpPr/>
          <p:nvPr/>
        </p:nvSpPr>
        <p:spPr>
          <a:xfrm>
            <a:off x="3756779" y="8995053"/>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E5E0DF"/>
                </a:solidFill>
                <a:latin typeface="Poppins Light" pitchFamily="34" charset="0"/>
                <a:ea typeface="Poppins Light" pitchFamily="34" charset="-122"/>
                <a:cs typeface="Poppins Light" pitchFamily="34" charset="-120"/>
              </a:rPr>
              <a:t>3</a:t>
            </a:r>
            <a:endParaRPr lang="en-US" sz="1150" dirty="0"/>
          </a:p>
        </p:txBody>
      </p:sp>
      <p:sp>
        <p:nvSpPr>
          <p:cNvPr id="19" name="Text 16"/>
          <p:cNvSpPr/>
          <p:nvPr/>
        </p:nvSpPr>
        <p:spPr>
          <a:xfrm>
            <a:off x="496014" y="9336048"/>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E5E0DF"/>
                </a:solidFill>
                <a:latin typeface="Poppins Light" pitchFamily="34" charset="0"/>
                <a:ea typeface="Poppins Light" pitchFamily="34" charset="-122"/>
                <a:cs typeface="Poppins Light" pitchFamily="34" charset="-120"/>
              </a:rPr>
              <a:t>Real-Time Updates</a:t>
            </a:r>
            <a:endParaRPr lang="en-US" sz="950" dirty="0"/>
          </a:p>
        </p:txBody>
      </p:sp>
      <p:sp>
        <p:nvSpPr>
          <p:cNvPr id="20" name="Text 17"/>
          <p:cNvSpPr/>
          <p:nvPr/>
        </p:nvSpPr>
        <p:spPr>
          <a:xfrm>
            <a:off x="496014" y="9550598"/>
            <a:ext cx="6670357" cy="158591"/>
          </a:xfrm>
          <a:prstGeom prst="rect">
            <a:avLst/>
          </a:prstGeom>
          <a:noFill/>
          <a:ln/>
        </p:spPr>
        <p:txBody>
          <a:bodyPr wrap="none" lIns="0" tIns="0" rIns="0" bIns="0" rtlCol="0" anchor="t"/>
          <a:lstStyle/>
          <a:p>
            <a:pPr algn="l" indent="0" marL="0">
              <a:lnSpc>
                <a:spcPts val="1250"/>
              </a:lnSpc>
              <a:buNone/>
            </a:pPr>
            <a:r>
              <a:rPr lang="en-US" sz="750" dirty="0">
                <a:solidFill>
                  <a:srgbClr val="E5E0DF"/>
                </a:solidFill>
                <a:latin typeface="Roboto Light" pitchFamily="34" charset="0"/>
                <a:ea typeface="Roboto Light" pitchFamily="34" charset="-122"/>
                <a:cs typeface="Roboto Light" pitchFamily="34" charset="-120"/>
              </a:rPr>
              <a:t>Deploy model as web API with periodic retraining on fresh data to maintain accuracy as market conditions evolve</a:t>
            </a:r>
            <a:endParaRPr lang="en-US" sz="750" dirty="0"/>
          </a:p>
        </p:txBody>
      </p:sp>
      <p:sp>
        <p:nvSpPr>
          <p:cNvPr id="21" name="Shape 18"/>
          <p:cNvSpPr/>
          <p:nvPr/>
        </p:nvSpPr>
        <p:spPr>
          <a:xfrm>
            <a:off x="7364730" y="8939213"/>
            <a:ext cx="6868835" cy="297656"/>
          </a:xfrm>
          <a:prstGeom prst="roundRect">
            <a:avLst>
              <a:gd name="adj" fmla="val 480089"/>
            </a:avLst>
          </a:prstGeom>
          <a:solidFill>
            <a:srgbClr val="3D3D42"/>
          </a:solidFill>
          <a:ln w="7620">
            <a:solidFill>
              <a:srgbClr val="56565B"/>
            </a:solidFill>
            <a:prstDash val="solid"/>
          </a:ln>
        </p:spPr>
      </p:sp>
      <p:sp>
        <p:nvSpPr>
          <p:cNvPr id="22" name="Text 19"/>
          <p:cNvSpPr/>
          <p:nvPr/>
        </p:nvSpPr>
        <p:spPr>
          <a:xfrm>
            <a:off x="10724674" y="8995053"/>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E5E0DF"/>
                </a:solidFill>
                <a:latin typeface="Poppins Light" pitchFamily="34" charset="0"/>
                <a:ea typeface="Poppins Light" pitchFamily="34" charset="-122"/>
                <a:cs typeface="Poppins Light" pitchFamily="34" charset="-120"/>
              </a:rPr>
              <a:t>4</a:t>
            </a:r>
            <a:endParaRPr lang="en-US" sz="1150" dirty="0"/>
          </a:p>
        </p:txBody>
      </p:sp>
      <p:sp>
        <p:nvSpPr>
          <p:cNvPr id="23" name="Text 20"/>
          <p:cNvSpPr/>
          <p:nvPr/>
        </p:nvSpPr>
        <p:spPr>
          <a:xfrm>
            <a:off x="7463909" y="9336048"/>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E5E0DF"/>
                </a:solidFill>
                <a:latin typeface="Poppins Light" pitchFamily="34" charset="0"/>
                <a:ea typeface="Poppins Light" pitchFamily="34" charset="-122"/>
                <a:cs typeface="Poppins Light" pitchFamily="34" charset="-120"/>
              </a:rPr>
              <a:t>Deep Learning</a:t>
            </a:r>
            <a:endParaRPr lang="en-US" sz="950" dirty="0"/>
          </a:p>
        </p:txBody>
      </p:sp>
      <p:sp>
        <p:nvSpPr>
          <p:cNvPr id="24" name="Text 21"/>
          <p:cNvSpPr/>
          <p:nvPr/>
        </p:nvSpPr>
        <p:spPr>
          <a:xfrm>
            <a:off x="7463909" y="9550598"/>
            <a:ext cx="6670477" cy="158591"/>
          </a:xfrm>
          <a:prstGeom prst="rect">
            <a:avLst/>
          </a:prstGeom>
          <a:noFill/>
          <a:ln/>
        </p:spPr>
        <p:txBody>
          <a:bodyPr wrap="none" lIns="0" tIns="0" rIns="0" bIns="0" rtlCol="0" anchor="t"/>
          <a:lstStyle/>
          <a:p>
            <a:pPr algn="l" indent="0" marL="0">
              <a:lnSpc>
                <a:spcPts val="1250"/>
              </a:lnSpc>
              <a:buNone/>
            </a:pPr>
            <a:r>
              <a:rPr lang="en-US" sz="750" dirty="0">
                <a:solidFill>
                  <a:srgbClr val="E5E0DF"/>
                </a:solidFill>
                <a:latin typeface="Roboto Light" pitchFamily="34" charset="0"/>
                <a:ea typeface="Roboto Light" pitchFamily="34" charset="-122"/>
                <a:cs typeface="Roboto Light" pitchFamily="34" charset="-120"/>
              </a:rPr>
              <a:t>Explore neural networks for processing unstructured data like job descriptions and resumes for enhanced predictions</a:t>
            </a:r>
            <a:endParaRPr lang="en-US" sz="750" dirty="0"/>
          </a:p>
        </p:txBody>
      </p:sp>
      <p:sp>
        <p:nvSpPr>
          <p:cNvPr id="25" name="Shape 22"/>
          <p:cNvSpPr/>
          <p:nvPr/>
        </p:nvSpPr>
        <p:spPr>
          <a:xfrm>
            <a:off x="396835" y="9919930"/>
            <a:ext cx="13836729" cy="421362"/>
          </a:xfrm>
          <a:prstGeom prst="roundRect">
            <a:avLst>
              <a:gd name="adj" fmla="val 9892"/>
            </a:avLst>
          </a:prstGeom>
          <a:solidFill>
            <a:srgbClr val="252528"/>
          </a:solidFill>
          <a:ln/>
        </p:spPr>
      </p:sp>
      <p:pic>
        <p:nvPicPr>
          <p:cNvPr id="26" name="Image 1" descr="preencoded.png">    </p:cNvPr>
          <p:cNvPicPr>
            <a:picLocks noChangeAspect="1"/>
          </p:cNvPicPr>
          <p:nvPr/>
        </p:nvPicPr>
        <p:blipFill>
          <a:blip r:embed="rId2"/>
          <a:stretch>
            <a:fillRect/>
          </a:stretch>
        </p:blipFill>
        <p:spPr>
          <a:xfrm>
            <a:off x="496014" y="10063758"/>
            <a:ext cx="123944" cy="99179"/>
          </a:xfrm>
          <a:prstGeom prst="rect">
            <a:avLst/>
          </a:prstGeom>
        </p:spPr>
      </p:pic>
      <p:sp>
        <p:nvSpPr>
          <p:cNvPr id="27" name="Text 23"/>
          <p:cNvSpPr/>
          <p:nvPr/>
        </p:nvSpPr>
        <p:spPr>
          <a:xfrm>
            <a:off x="719137" y="10043874"/>
            <a:ext cx="13415248" cy="158591"/>
          </a:xfrm>
          <a:prstGeom prst="rect">
            <a:avLst/>
          </a:prstGeom>
          <a:noFill/>
          <a:ln/>
        </p:spPr>
        <p:txBody>
          <a:bodyPr wrap="none" lIns="0" tIns="0" rIns="0" bIns="0" rtlCol="0" anchor="t"/>
          <a:lstStyle/>
          <a:p>
            <a:pPr algn="l" indent="0" marL="0">
              <a:lnSpc>
                <a:spcPts val="1250"/>
              </a:lnSpc>
              <a:buNone/>
            </a:pPr>
            <a:r>
              <a:rPr lang="en-US" sz="750" b="1" dirty="0">
                <a:solidFill>
                  <a:srgbClr val="FFFFFF"/>
                </a:solidFill>
                <a:latin typeface="Roboto Light" pitchFamily="34" charset="0"/>
                <a:ea typeface="Roboto Light" pitchFamily="34" charset="-122"/>
                <a:cs typeface="Roboto Light" pitchFamily="34" charset="-120"/>
              </a:rPr>
              <a:t>Project Impact:</a:t>
            </a:r>
            <a:pPr algn="l" indent="0" marL="0">
              <a:lnSpc>
                <a:spcPts val="1250"/>
              </a:lnSpc>
              <a:buNone/>
            </a:pPr>
            <a:r>
              <a:rPr lang="en-US" sz="750" dirty="0">
                <a:solidFill>
                  <a:srgbClr val="FFFFFF"/>
                </a:solidFill>
                <a:latin typeface="Roboto Light" pitchFamily="34" charset="0"/>
                <a:ea typeface="Roboto Light" pitchFamily="34" charset="-122"/>
                <a:cs typeface="Roboto Light" pitchFamily="34" charset="-120"/>
              </a:rPr>
              <a:t> This salary prediction model provides a foundation for fair compensation practices and demonstrates the practical application of machine learning in human resources and workforce analytics.</a:t>
            </a:r>
            <a:endParaRPr lang="en-US" sz="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219"/>
          </a:xfrm>
          <a:prstGeom prst="rect">
            <a:avLst/>
          </a:prstGeom>
        </p:spPr>
      </p:pic>
      <p:sp>
        <p:nvSpPr>
          <p:cNvPr id="3" name="Text 0"/>
          <p:cNvSpPr/>
          <p:nvPr/>
        </p:nvSpPr>
        <p:spPr>
          <a:xfrm>
            <a:off x="791647" y="544235"/>
            <a:ext cx="7560707" cy="1237059"/>
          </a:xfrm>
          <a:prstGeom prst="rect">
            <a:avLst/>
          </a:prstGeom>
          <a:noFill/>
          <a:ln/>
        </p:spPr>
        <p:txBody>
          <a:bodyPr wrap="square" lIns="0" tIns="0" rIns="0" bIns="0" rtlCol="0" anchor="t"/>
          <a:lstStyle/>
          <a:p>
            <a:pPr algn="l" indent="0" marL="0">
              <a:lnSpc>
                <a:spcPts val="4850"/>
              </a:lnSpc>
              <a:buNone/>
            </a:pPr>
            <a:r>
              <a:rPr lang="en-US" sz="3850" dirty="0">
                <a:solidFill>
                  <a:srgbClr val="F2F2F3"/>
                </a:solidFill>
                <a:latin typeface="Poppins Light" pitchFamily="34" charset="0"/>
                <a:ea typeface="Poppins Light" pitchFamily="34" charset="-122"/>
                <a:cs typeface="Poppins Light" pitchFamily="34" charset="-120"/>
              </a:rPr>
              <a:t>Understanding Salary Prediction</a:t>
            </a:r>
            <a:endParaRPr lang="en-US" sz="3850" dirty="0"/>
          </a:p>
        </p:txBody>
      </p:sp>
      <p:sp>
        <p:nvSpPr>
          <p:cNvPr id="4" name="Text 1"/>
          <p:cNvSpPr/>
          <p:nvPr/>
        </p:nvSpPr>
        <p:spPr>
          <a:xfrm>
            <a:off x="791647" y="2275999"/>
            <a:ext cx="3538895" cy="742236"/>
          </a:xfrm>
          <a:prstGeom prst="rect">
            <a:avLst/>
          </a:prstGeom>
          <a:noFill/>
          <a:ln/>
        </p:spPr>
        <p:txBody>
          <a:bodyPr wrap="square" lIns="0" tIns="0" rIns="0" bIns="0" rtlCol="0" anchor="t"/>
          <a:lstStyle/>
          <a:p>
            <a:pPr algn="l" indent="0" marL="0">
              <a:lnSpc>
                <a:spcPts val="2900"/>
              </a:lnSpc>
              <a:buNone/>
            </a:pPr>
            <a:r>
              <a:rPr lang="en-US" sz="2300" dirty="0">
                <a:solidFill>
                  <a:srgbClr val="F2F2F3"/>
                </a:solidFill>
                <a:latin typeface="Poppins Light" pitchFamily="34" charset="0"/>
                <a:ea typeface="Poppins Light" pitchFamily="34" charset="-122"/>
                <a:cs typeface="Poppins Light" pitchFamily="34" charset="-120"/>
              </a:rPr>
              <a:t>What is Salary Prediction?</a:t>
            </a:r>
            <a:endParaRPr lang="en-US" sz="2300" dirty="0"/>
          </a:p>
        </p:txBody>
      </p:sp>
      <p:sp>
        <p:nvSpPr>
          <p:cNvPr id="5" name="Text 2"/>
          <p:cNvSpPr/>
          <p:nvPr/>
        </p:nvSpPr>
        <p:spPr>
          <a:xfrm>
            <a:off x="791647" y="3216116"/>
            <a:ext cx="3538895" cy="2849285"/>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Roboto Light" pitchFamily="34" charset="0"/>
                <a:ea typeface="Roboto Light" pitchFamily="34" charset="-122"/>
                <a:cs typeface="Roboto Light" pitchFamily="34" charset="-120"/>
              </a:rPr>
              <a:t>Salary prediction is a supervised machine learning task that uses historical employment data to forecast compensation levels. By analyzing patterns in existing salary data alongside factors like experience, education, and job role, we can build models that estimate fair compensation for specific positions.</a:t>
            </a:r>
            <a:endParaRPr lang="en-US" sz="1550" dirty="0"/>
          </a:p>
        </p:txBody>
      </p:sp>
      <p:sp>
        <p:nvSpPr>
          <p:cNvPr id="6" name="Text 3"/>
          <p:cNvSpPr/>
          <p:nvPr/>
        </p:nvSpPr>
        <p:spPr>
          <a:xfrm>
            <a:off x="791647" y="6243518"/>
            <a:ext cx="3538895" cy="1266349"/>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Roboto Light" pitchFamily="34" charset="0"/>
                <a:ea typeface="Roboto Light" pitchFamily="34" charset="-122"/>
                <a:cs typeface="Roboto Light" pitchFamily="34" charset="-120"/>
              </a:rPr>
              <a:t>This approach transforms subjective salary negotiations into data-driven decisions, creating transparency and equity in compensation practices.</a:t>
            </a:r>
            <a:endParaRPr lang="en-US" sz="1550" dirty="0"/>
          </a:p>
        </p:txBody>
      </p:sp>
      <p:sp>
        <p:nvSpPr>
          <p:cNvPr id="7" name="Text 4"/>
          <p:cNvSpPr/>
          <p:nvPr/>
        </p:nvSpPr>
        <p:spPr>
          <a:xfrm>
            <a:off x="4821079" y="2275999"/>
            <a:ext cx="2968823" cy="371118"/>
          </a:xfrm>
          <a:prstGeom prst="rect">
            <a:avLst/>
          </a:prstGeom>
          <a:noFill/>
          <a:ln/>
        </p:spPr>
        <p:txBody>
          <a:bodyPr wrap="none" lIns="0" tIns="0" rIns="0" bIns="0" rtlCol="0" anchor="t"/>
          <a:lstStyle/>
          <a:p>
            <a:pPr algn="l" indent="0" marL="0">
              <a:lnSpc>
                <a:spcPts val="2900"/>
              </a:lnSpc>
              <a:buNone/>
            </a:pPr>
            <a:r>
              <a:rPr lang="en-US" sz="2300" dirty="0">
                <a:solidFill>
                  <a:srgbClr val="F2F2F3"/>
                </a:solidFill>
                <a:latin typeface="Poppins Light" pitchFamily="34" charset="0"/>
                <a:ea typeface="Poppins Light" pitchFamily="34" charset="-122"/>
                <a:cs typeface="Poppins Light" pitchFamily="34" charset="-120"/>
              </a:rPr>
              <a:t>Why It Matters</a:t>
            </a:r>
            <a:endParaRPr lang="en-US" sz="2300" dirty="0"/>
          </a:p>
        </p:txBody>
      </p:sp>
      <p:sp>
        <p:nvSpPr>
          <p:cNvPr id="8" name="Text 5"/>
          <p:cNvSpPr/>
          <p:nvPr/>
        </p:nvSpPr>
        <p:spPr>
          <a:xfrm>
            <a:off x="4821079" y="2844998"/>
            <a:ext cx="3538895" cy="633174"/>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E5E0DF"/>
                </a:solidFill>
                <a:latin typeface="Roboto Light" pitchFamily="34" charset="0"/>
                <a:ea typeface="Roboto Light" pitchFamily="34" charset="-122"/>
                <a:cs typeface="Roboto Light" pitchFamily="34" charset="-120"/>
              </a:rPr>
              <a:t>Helps job seekers set realistic salary expectations</a:t>
            </a:r>
            <a:endParaRPr lang="en-US" sz="1550" dirty="0"/>
          </a:p>
        </p:txBody>
      </p:sp>
      <p:sp>
        <p:nvSpPr>
          <p:cNvPr id="9" name="Text 6"/>
          <p:cNvSpPr/>
          <p:nvPr/>
        </p:nvSpPr>
        <p:spPr>
          <a:xfrm>
            <a:off x="4821079" y="3547348"/>
            <a:ext cx="3538895" cy="633174"/>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E5E0DF"/>
                </a:solidFill>
                <a:latin typeface="Roboto Light" pitchFamily="34" charset="0"/>
                <a:ea typeface="Roboto Light" pitchFamily="34" charset="-122"/>
                <a:cs typeface="Roboto Light" pitchFamily="34" charset="-120"/>
              </a:rPr>
              <a:t>Enables HR departments to offer competitive compensation</a:t>
            </a:r>
            <a:endParaRPr lang="en-US" sz="1550" dirty="0"/>
          </a:p>
        </p:txBody>
      </p:sp>
      <p:sp>
        <p:nvSpPr>
          <p:cNvPr id="10" name="Text 7"/>
          <p:cNvSpPr/>
          <p:nvPr/>
        </p:nvSpPr>
        <p:spPr>
          <a:xfrm>
            <a:off x="4821079" y="4249698"/>
            <a:ext cx="3538895" cy="633174"/>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E5E0DF"/>
                </a:solidFill>
                <a:latin typeface="Roboto Light" pitchFamily="34" charset="0"/>
                <a:ea typeface="Roboto Light" pitchFamily="34" charset="-122"/>
                <a:cs typeface="Roboto Light" pitchFamily="34" charset="-120"/>
              </a:rPr>
              <a:t>Supports budget planning and workforce analytics</a:t>
            </a:r>
            <a:endParaRPr lang="en-US" sz="1550" dirty="0"/>
          </a:p>
        </p:txBody>
      </p:sp>
      <p:sp>
        <p:nvSpPr>
          <p:cNvPr id="11" name="Text 8"/>
          <p:cNvSpPr/>
          <p:nvPr/>
        </p:nvSpPr>
        <p:spPr>
          <a:xfrm>
            <a:off x="4821079" y="4952048"/>
            <a:ext cx="3538895" cy="633174"/>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E5E0DF"/>
                </a:solidFill>
                <a:latin typeface="Roboto Light" pitchFamily="34" charset="0"/>
                <a:ea typeface="Roboto Light" pitchFamily="34" charset="-122"/>
                <a:cs typeface="Roboto Light" pitchFamily="34" charset="-120"/>
              </a:rPr>
              <a:t>Reduces bias in hiring and promotion decisions</a:t>
            </a:r>
            <a:endParaRPr lang="en-US" sz="1550" dirty="0"/>
          </a:p>
        </p:txBody>
      </p:sp>
      <p:sp>
        <p:nvSpPr>
          <p:cNvPr id="12" name="Text 9"/>
          <p:cNvSpPr/>
          <p:nvPr/>
        </p:nvSpPr>
        <p:spPr>
          <a:xfrm>
            <a:off x="4821079" y="5654397"/>
            <a:ext cx="3538895" cy="633174"/>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E5E0DF"/>
                </a:solidFill>
                <a:latin typeface="Roboto Light" pitchFamily="34" charset="0"/>
                <a:ea typeface="Roboto Light" pitchFamily="34" charset="-122"/>
                <a:cs typeface="Roboto Light" pitchFamily="34" charset="-120"/>
              </a:rPr>
              <a:t>Provides insights into market trends and salary benchmarks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672"/>
          </a:xfrm>
          <a:prstGeom prst="rect">
            <a:avLst/>
          </a:prstGeom>
        </p:spPr>
      </p:pic>
      <p:sp>
        <p:nvSpPr>
          <p:cNvPr id="3" name="Text 0"/>
          <p:cNvSpPr/>
          <p:nvPr/>
        </p:nvSpPr>
        <p:spPr>
          <a:xfrm>
            <a:off x="735925" y="505897"/>
            <a:ext cx="4599742" cy="574834"/>
          </a:xfrm>
          <a:prstGeom prst="rect">
            <a:avLst/>
          </a:prstGeom>
          <a:noFill/>
          <a:ln/>
        </p:spPr>
        <p:txBody>
          <a:bodyPr wrap="none" lIns="0" tIns="0" rIns="0" bIns="0" rtlCol="0" anchor="t"/>
          <a:lstStyle/>
          <a:p>
            <a:pPr algn="l" indent="0" marL="0">
              <a:lnSpc>
                <a:spcPts val="4500"/>
              </a:lnSpc>
              <a:buNone/>
            </a:pPr>
            <a:r>
              <a:rPr lang="en-US" sz="3600" dirty="0">
                <a:solidFill>
                  <a:srgbClr val="F2F2F3"/>
                </a:solidFill>
                <a:latin typeface="Poppins Light" pitchFamily="34" charset="0"/>
                <a:ea typeface="Poppins Light" pitchFamily="34" charset="-122"/>
                <a:cs typeface="Poppins Light" pitchFamily="34" charset="-120"/>
              </a:rPr>
              <a:t>Project Objective</a:t>
            </a:r>
            <a:endParaRPr lang="en-US" sz="3600" dirty="0"/>
          </a:p>
        </p:txBody>
      </p:sp>
      <p:sp>
        <p:nvSpPr>
          <p:cNvPr id="4" name="Shape 1"/>
          <p:cNvSpPr/>
          <p:nvPr/>
        </p:nvSpPr>
        <p:spPr>
          <a:xfrm>
            <a:off x="735925" y="1356717"/>
            <a:ext cx="3744039" cy="2694265"/>
          </a:xfrm>
          <a:prstGeom prst="roundRect">
            <a:avLst>
              <a:gd name="adj" fmla="val 2868"/>
            </a:avLst>
          </a:prstGeom>
          <a:solidFill>
            <a:srgbClr val="3D3D42"/>
          </a:solidFill>
          <a:ln w="7620">
            <a:solidFill>
              <a:srgbClr val="56565B"/>
            </a:solidFill>
            <a:prstDash val="solid"/>
          </a:ln>
        </p:spPr>
      </p:sp>
      <p:sp>
        <p:nvSpPr>
          <p:cNvPr id="5" name="Shape 2"/>
          <p:cNvSpPr/>
          <p:nvPr/>
        </p:nvSpPr>
        <p:spPr>
          <a:xfrm>
            <a:off x="927497" y="1548289"/>
            <a:ext cx="551974" cy="551974"/>
          </a:xfrm>
          <a:prstGeom prst="roundRect">
            <a:avLst>
              <a:gd name="adj" fmla="val 16564341"/>
            </a:avLst>
          </a:prstGeom>
          <a:solidFill>
            <a:srgbClr val="F2F2F3"/>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302" y="1699974"/>
            <a:ext cx="248364" cy="248364"/>
          </a:xfrm>
          <a:prstGeom prst="rect">
            <a:avLst/>
          </a:prstGeom>
        </p:spPr>
      </p:pic>
      <p:sp>
        <p:nvSpPr>
          <p:cNvPr id="7" name="Text 3"/>
          <p:cNvSpPr/>
          <p:nvPr/>
        </p:nvSpPr>
        <p:spPr>
          <a:xfrm>
            <a:off x="927497" y="2284214"/>
            <a:ext cx="2299811" cy="287536"/>
          </a:xfrm>
          <a:prstGeom prst="rect">
            <a:avLst/>
          </a:prstGeom>
          <a:noFill/>
          <a:ln/>
        </p:spPr>
        <p:txBody>
          <a:bodyPr wrap="none" lIns="0" tIns="0" rIns="0" bIns="0" rtlCol="0" anchor="t"/>
          <a:lstStyle/>
          <a:p>
            <a:pPr algn="l" indent="0" marL="0">
              <a:lnSpc>
                <a:spcPts val="2250"/>
              </a:lnSpc>
              <a:buNone/>
            </a:pPr>
            <a:r>
              <a:rPr lang="en-US" sz="1800" dirty="0">
                <a:solidFill>
                  <a:srgbClr val="E5E0DF"/>
                </a:solidFill>
                <a:latin typeface="Poppins Light" pitchFamily="34" charset="0"/>
                <a:ea typeface="Poppins Light" pitchFamily="34" charset="-122"/>
                <a:cs typeface="Poppins Light" pitchFamily="34" charset="-120"/>
              </a:rPr>
              <a:t>Primary Goal</a:t>
            </a:r>
            <a:endParaRPr lang="en-US" sz="1800" dirty="0"/>
          </a:p>
        </p:txBody>
      </p:sp>
      <p:sp>
        <p:nvSpPr>
          <p:cNvPr id="8" name="Text 4"/>
          <p:cNvSpPr/>
          <p:nvPr/>
        </p:nvSpPr>
        <p:spPr>
          <a:xfrm>
            <a:off x="927497" y="2682121"/>
            <a:ext cx="3360896" cy="1177290"/>
          </a:xfrm>
          <a:prstGeom prst="rect">
            <a:avLst/>
          </a:prstGeom>
          <a:noFill/>
          <a:ln/>
        </p:spPr>
        <p:txBody>
          <a:bodyPr wrap="square" lIns="0" tIns="0" rIns="0" bIns="0" rtlCol="0" anchor="t"/>
          <a:lstStyle/>
          <a:p>
            <a:pPr algn="l" indent="0" marL="0">
              <a:lnSpc>
                <a:spcPts val="2300"/>
              </a:lnSpc>
              <a:buNone/>
            </a:pPr>
            <a:r>
              <a:rPr lang="en-US" sz="1400" dirty="0">
                <a:solidFill>
                  <a:srgbClr val="E5E0DF"/>
                </a:solidFill>
                <a:latin typeface="Roboto Light" pitchFamily="34" charset="0"/>
                <a:ea typeface="Roboto Light" pitchFamily="34" charset="-122"/>
                <a:cs typeface="Roboto Light" pitchFamily="34" charset="-120"/>
              </a:rPr>
              <a:t>Develop a predictive model that accurately estimates employee salaries based on quantifiable professional attributes</a:t>
            </a:r>
            <a:endParaRPr lang="en-US" sz="1400" dirty="0"/>
          </a:p>
        </p:txBody>
      </p:sp>
      <p:sp>
        <p:nvSpPr>
          <p:cNvPr id="9" name="Shape 5"/>
          <p:cNvSpPr/>
          <p:nvPr/>
        </p:nvSpPr>
        <p:spPr>
          <a:xfrm>
            <a:off x="4663916" y="1356717"/>
            <a:ext cx="3744158" cy="2694265"/>
          </a:xfrm>
          <a:prstGeom prst="roundRect">
            <a:avLst>
              <a:gd name="adj" fmla="val 2868"/>
            </a:avLst>
          </a:prstGeom>
          <a:solidFill>
            <a:srgbClr val="3D3D42"/>
          </a:solidFill>
          <a:ln w="7620">
            <a:solidFill>
              <a:srgbClr val="56565B"/>
            </a:solidFill>
            <a:prstDash val="solid"/>
          </a:ln>
        </p:spPr>
      </p:sp>
      <p:sp>
        <p:nvSpPr>
          <p:cNvPr id="10" name="Shape 6"/>
          <p:cNvSpPr/>
          <p:nvPr/>
        </p:nvSpPr>
        <p:spPr>
          <a:xfrm>
            <a:off x="4855488" y="1548289"/>
            <a:ext cx="551974" cy="551974"/>
          </a:xfrm>
          <a:prstGeom prst="roundRect">
            <a:avLst>
              <a:gd name="adj" fmla="val 16564341"/>
            </a:avLst>
          </a:prstGeom>
          <a:solidFill>
            <a:srgbClr val="F2F2F3"/>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7293" y="1699974"/>
            <a:ext cx="248364" cy="248364"/>
          </a:xfrm>
          <a:prstGeom prst="rect">
            <a:avLst/>
          </a:prstGeom>
        </p:spPr>
      </p:pic>
      <p:sp>
        <p:nvSpPr>
          <p:cNvPr id="12" name="Text 7"/>
          <p:cNvSpPr/>
          <p:nvPr/>
        </p:nvSpPr>
        <p:spPr>
          <a:xfrm>
            <a:off x="4855488" y="2284214"/>
            <a:ext cx="2299811" cy="287536"/>
          </a:xfrm>
          <a:prstGeom prst="rect">
            <a:avLst/>
          </a:prstGeom>
          <a:noFill/>
          <a:ln/>
        </p:spPr>
        <p:txBody>
          <a:bodyPr wrap="none" lIns="0" tIns="0" rIns="0" bIns="0" rtlCol="0" anchor="t"/>
          <a:lstStyle/>
          <a:p>
            <a:pPr algn="l" indent="0" marL="0">
              <a:lnSpc>
                <a:spcPts val="2250"/>
              </a:lnSpc>
              <a:buNone/>
            </a:pPr>
            <a:r>
              <a:rPr lang="en-US" sz="1800" dirty="0">
                <a:solidFill>
                  <a:srgbClr val="E5E0DF"/>
                </a:solidFill>
                <a:latin typeface="Poppins Light" pitchFamily="34" charset="0"/>
                <a:ea typeface="Poppins Light" pitchFamily="34" charset="-122"/>
                <a:cs typeface="Poppins Light" pitchFamily="34" charset="-120"/>
              </a:rPr>
              <a:t>Key Features</a:t>
            </a:r>
            <a:endParaRPr lang="en-US" sz="1800" dirty="0"/>
          </a:p>
        </p:txBody>
      </p:sp>
      <p:sp>
        <p:nvSpPr>
          <p:cNvPr id="13" name="Text 8"/>
          <p:cNvSpPr/>
          <p:nvPr/>
        </p:nvSpPr>
        <p:spPr>
          <a:xfrm>
            <a:off x="4855488" y="2682121"/>
            <a:ext cx="3361015" cy="882968"/>
          </a:xfrm>
          <a:prstGeom prst="rect">
            <a:avLst/>
          </a:prstGeom>
          <a:noFill/>
          <a:ln/>
        </p:spPr>
        <p:txBody>
          <a:bodyPr wrap="square" lIns="0" tIns="0" rIns="0" bIns="0" rtlCol="0" anchor="t"/>
          <a:lstStyle/>
          <a:p>
            <a:pPr algn="l" indent="0" marL="0">
              <a:lnSpc>
                <a:spcPts val="2300"/>
              </a:lnSpc>
              <a:buNone/>
            </a:pPr>
            <a:r>
              <a:rPr lang="en-US" sz="1400" dirty="0">
                <a:solidFill>
                  <a:srgbClr val="E5E0DF"/>
                </a:solidFill>
                <a:latin typeface="Roboto Light" pitchFamily="34" charset="0"/>
                <a:ea typeface="Roboto Light" pitchFamily="34" charset="-122"/>
                <a:cs typeface="Roboto Light" pitchFamily="34" charset="-120"/>
              </a:rPr>
              <a:t>Years of professional experience, educational qualifications, job role and title, geographic location</a:t>
            </a:r>
            <a:endParaRPr lang="en-US" sz="1400" dirty="0"/>
          </a:p>
        </p:txBody>
      </p:sp>
      <p:sp>
        <p:nvSpPr>
          <p:cNvPr id="14" name="Shape 9"/>
          <p:cNvSpPr/>
          <p:nvPr/>
        </p:nvSpPr>
        <p:spPr>
          <a:xfrm>
            <a:off x="735925" y="4234934"/>
            <a:ext cx="7672149" cy="2105620"/>
          </a:xfrm>
          <a:prstGeom prst="roundRect">
            <a:avLst>
              <a:gd name="adj" fmla="val 3670"/>
            </a:avLst>
          </a:prstGeom>
          <a:solidFill>
            <a:srgbClr val="3D3D42"/>
          </a:solidFill>
          <a:ln w="7620">
            <a:solidFill>
              <a:srgbClr val="56565B"/>
            </a:solidFill>
            <a:prstDash val="solid"/>
          </a:ln>
        </p:spPr>
      </p:sp>
      <p:sp>
        <p:nvSpPr>
          <p:cNvPr id="15" name="Shape 10"/>
          <p:cNvSpPr/>
          <p:nvPr/>
        </p:nvSpPr>
        <p:spPr>
          <a:xfrm>
            <a:off x="927497" y="4426506"/>
            <a:ext cx="551974" cy="551974"/>
          </a:xfrm>
          <a:prstGeom prst="roundRect">
            <a:avLst>
              <a:gd name="adj" fmla="val 16564341"/>
            </a:avLst>
          </a:prstGeom>
          <a:solidFill>
            <a:srgbClr val="F2F2F3"/>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9302" y="4578191"/>
            <a:ext cx="248364" cy="248364"/>
          </a:xfrm>
          <a:prstGeom prst="rect">
            <a:avLst/>
          </a:prstGeom>
        </p:spPr>
      </p:pic>
      <p:sp>
        <p:nvSpPr>
          <p:cNvPr id="17" name="Text 11"/>
          <p:cNvSpPr/>
          <p:nvPr/>
        </p:nvSpPr>
        <p:spPr>
          <a:xfrm>
            <a:off x="927497" y="5162431"/>
            <a:ext cx="2299811" cy="287536"/>
          </a:xfrm>
          <a:prstGeom prst="rect">
            <a:avLst/>
          </a:prstGeom>
          <a:noFill/>
          <a:ln/>
        </p:spPr>
        <p:txBody>
          <a:bodyPr wrap="none" lIns="0" tIns="0" rIns="0" bIns="0" rtlCol="0" anchor="t"/>
          <a:lstStyle/>
          <a:p>
            <a:pPr algn="l" indent="0" marL="0">
              <a:lnSpc>
                <a:spcPts val="2250"/>
              </a:lnSpc>
              <a:buNone/>
            </a:pPr>
            <a:r>
              <a:rPr lang="en-US" sz="1800" dirty="0">
                <a:solidFill>
                  <a:srgbClr val="E5E0DF"/>
                </a:solidFill>
                <a:latin typeface="Poppins Light" pitchFamily="34" charset="0"/>
                <a:ea typeface="Poppins Light" pitchFamily="34" charset="-122"/>
                <a:cs typeface="Poppins Light" pitchFamily="34" charset="-120"/>
              </a:rPr>
              <a:t>Approach</a:t>
            </a:r>
            <a:endParaRPr lang="en-US" sz="1800" dirty="0"/>
          </a:p>
        </p:txBody>
      </p:sp>
      <p:sp>
        <p:nvSpPr>
          <p:cNvPr id="18" name="Text 12"/>
          <p:cNvSpPr/>
          <p:nvPr/>
        </p:nvSpPr>
        <p:spPr>
          <a:xfrm>
            <a:off x="927497" y="5560338"/>
            <a:ext cx="7289006" cy="588645"/>
          </a:xfrm>
          <a:prstGeom prst="rect">
            <a:avLst/>
          </a:prstGeom>
          <a:noFill/>
          <a:ln/>
        </p:spPr>
        <p:txBody>
          <a:bodyPr wrap="square" lIns="0" tIns="0" rIns="0" bIns="0" rtlCol="0" anchor="t"/>
          <a:lstStyle/>
          <a:p>
            <a:pPr algn="l" indent="0" marL="0">
              <a:lnSpc>
                <a:spcPts val="2300"/>
              </a:lnSpc>
              <a:buNone/>
            </a:pPr>
            <a:r>
              <a:rPr lang="en-US" sz="1400" dirty="0">
                <a:solidFill>
                  <a:srgbClr val="E5E0DF"/>
                </a:solidFill>
                <a:latin typeface="Roboto Light" pitchFamily="34" charset="0"/>
                <a:ea typeface="Roboto Light" pitchFamily="34" charset="-122"/>
                <a:cs typeface="Roboto Light" pitchFamily="34" charset="-120"/>
              </a:rPr>
              <a:t>Apply Linear Regression to establish mathematical relationships between input features and salary outcomes</a:t>
            </a:r>
            <a:endParaRPr lang="en-US" sz="1400" dirty="0"/>
          </a:p>
        </p:txBody>
      </p:sp>
      <p:sp>
        <p:nvSpPr>
          <p:cNvPr id="19" name="Text 13"/>
          <p:cNvSpPr/>
          <p:nvPr/>
        </p:nvSpPr>
        <p:spPr>
          <a:xfrm>
            <a:off x="735925" y="6547485"/>
            <a:ext cx="7672149" cy="1177290"/>
          </a:xfrm>
          <a:prstGeom prst="rect">
            <a:avLst/>
          </a:prstGeom>
          <a:noFill/>
          <a:ln/>
        </p:spPr>
        <p:txBody>
          <a:bodyPr wrap="square" lIns="0" tIns="0" rIns="0" bIns="0" rtlCol="0" anchor="t"/>
          <a:lstStyle/>
          <a:p>
            <a:pPr algn="l" indent="0" marL="0">
              <a:lnSpc>
                <a:spcPts val="2300"/>
              </a:lnSpc>
              <a:buNone/>
            </a:pPr>
            <a:r>
              <a:rPr lang="en-US" sz="1400" dirty="0">
                <a:solidFill>
                  <a:srgbClr val="E5E0DF"/>
                </a:solidFill>
                <a:latin typeface="Roboto Light" pitchFamily="34" charset="0"/>
                <a:ea typeface="Roboto Light" pitchFamily="34" charset="-122"/>
                <a:cs typeface="Roboto Light" pitchFamily="34" charset="-120"/>
              </a:rPr>
              <a:t>Linear regression serves as an ideal starting point for this problem because it provides interpretable results, showing exactly how each factor contributes to salary predictions. The model's simplicity makes it easy to explain to stakeholders while still delivering meaningful insights into compensation patterns.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62031"/>
          </a:xfrm>
          <a:prstGeom prst="rect">
            <a:avLst/>
          </a:prstGeom>
        </p:spPr>
      </p:pic>
      <p:sp>
        <p:nvSpPr>
          <p:cNvPr id="3" name="Text 0"/>
          <p:cNvSpPr/>
          <p:nvPr/>
        </p:nvSpPr>
        <p:spPr>
          <a:xfrm>
            <a:off x="627817" y="2519243"/>
            <a:ext cx="3924181" cy="490538"/>
          </a:xfrm>
          <a:prstGeom prst="rect">
            <a:avLst/>
          </a:prstGeom>
          <a:noFill/>
          <a:ln/>
        </p:spPr>
        <p:txBody>
          <a:bodyPr wrap="none" lIns="0" tIns="0" rIns="0" bIns="0" rtlCol="0" anchor="t"/>
          <a:lstStyle/>
          <a:p>
            <a:pPr algn="l" indent="0" marL="0">
              <a:lnSpc>
                <a:spcPts val="3850"/>
              </a:lnSpc>
              <a:buNone/>
            </a:pPr>
            <a:r>
              <a:rPr lang="en-US" sz="3050" dirty="0">
                <a:solidFill>
                  <a:srgbClr val="F2F2F3"/>
                </a:solidFill>
                <a:latin typeface="Poppins Light" pitchFamily="34" charset="0"/>
                <a:ea typeface="Poppins Light" pitchFamily="34" charset="-122"/>
                <a:cs typeface="Poppins Light" pitchFamily="34" charset="-120"/>
              </a:rPr>
              <a:t>Dataset Description</a:t>
            </a:r>
            <a:endParaRPr lang="en-US" sz="3050" dirty="0"/>
          </a:p>
        </p:txBody>
      </p:sp>
      <p:sp>
        <p:nvSpPr>
          <p:cNvPr id="4" name="Shape 1"/>
          <p:cNvSpPr/>
          <p:nvPr/>
        </p:nvSpPr>
        <p:spPr>
          <a:xfrm>
            <a:off x="627817" y="3480554"/>
            <a:ext cx="6608921" cy="1413510"/>
          </a:xfrm>
          <a:prstGeom prst="roundRect">
            <a:avLst>
              <a:gd name="adj" fmla="val 7763"/>
            </a:avLst>
          </a:prstGeom>
          <a:solidFill>
            <a:srgbClr val="050505"/>
          </a:solidFill>
          <a:ln/>
        </p:spPr>
      </p:sp>
      <p:sp>
        <p:nvSpPr>
          <p:cNvPr id="5" name="Shape 2"/>
          <p:cNvSpPr/>
          <p:nvPr/>
        </p:nvSpPr>
        <p:spPr>
          <a:xfrm>
            <a:off x="627817" y="3457694"/>
            <a:ext cx="6608921" cy="91440"/>
          </a:xfrm>
          <a:prstGeom prst="roundRect">
            <a:avLst>
              <a:gd name="adj" fmla="val 72100"/>
            </a:avLst>
          </a:prstGeom>
          <a:solidFill>
            <a:srgbClr val="F2F2F3"/>
          </a:solidFill>
          <a:ln/>
        </p:spPr>
      </p:sp>
      <p:sp>
        <p:nvSpPr>
          <p:cNvPr id="6" name="Shape 3"/>
          <p:cNvSpPr/>
          <p:nvPr/>
        </p:nvSpPr>
        <p:spPr>
          <a:xfrm>
            <a:off x="3696831" y="3245168"/>
            <a:ext cx="470892" cy="470892"/>
          </a:xfrm>
          <a:prstGeom prst="roundRect">
            <a:avLst>
              <a:gd name="adj" fmla="val 194185"/>
            </a:avLst>
          </a:prstGeom>
          <a:solidFill>
            <a:srgbClr val="F2F2F3"/>
          </a:solidFill>
          <a:ln/>
        </p:spPr>
      </p:sp>
      <p:sp>
        <p:nvSpPr>
          <p:cNvPr id="7" name="Text 4"/>
          <p:cNvSpPr/>
          <p:nvPr/>
        </p:nvSpPr>
        <p:spPr>
          <a:xfrm>
            <a:off x="3838039" y="3362920"/>
            <a:ext cx="188357" cy="235387"/>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Poppins Light" pitchFamily="34" charset="0"/>
                <a:ea typeface="Poppins Light" pitchFamily="34" charset="-122"/>
                <a:cs typeface="Poppins Light" pitchFamily="34" charset="-120"/>
              </a:rPr>
              <a:t>1</a:t>
            </a:r>
            <a:endParaRPr lang="en-US" sz="1450" dirty="0"/>
          </a:p>
        </p:txBody>
      </p:sp>
      <p:sp>
        <p:nvSpPr>
          <p:cNvPr id="8" name="Text 5"/>
          <p:cNvSpPr/>
          <p:nvPr/>
        </p:nvSpPr>
        <p:spPr>
          <a:xfrm>
            <a:off x="807601" y="3872865"/>
            <a:ext cx="1962031" cy="245269"/>
          </a:xfrm>
          <a:prstGeom prst="rect">
            <a:avLst/>
          </a:prstGeom>
          <a:noFill/>
          <a:ln/>
        </p:spPr>
        <p:txBody>
          <a:bodyPr wrap="none" lIns="0" tIns="0" rIns="0" bIns="0" rtlCol="0" anchor="t"/>
          <a:lstStyle/>
          <a:p>
            <a:pPr algn="l" indent="0" marL="0">
              <a:lnSpc>
                <a:spcPts val="1900"/>
              </a:lnSpc>
              <a:buNone/>
            </a:pPr>
            <a:r>
              <a:rPr lang="en-US" sz="1500" dirty="0">
                <a:solidFill>
                  <a:srgbClr val="E5E0DF"/>
                </a:solidFill>
                <a:latin typeface="Poppins Light" pitchFamily="34" charset="0"/>
                <a:ea typeface="Poppins Light" pitchFamily="34" charset="-122"/>
                <a:cs typeface="Poppins Light" pitchFamily="34" charset="-120"/>
              </a:rPr>
              <a:t>Data Source</a:t>
            </a:r>
            <a:endParaRPr lang="en-US" sz="1500" dirty="0"/>
          </a:p>
        </p:txBody>
      </p:sp>
      <p:sp>
        <p:nvSpPr>
          <p:cNvPr id="9" name="Text 6"/>
          <p:cNvSpPr/>
          <p:nvPr/>
        </p:nvSpPr>
        <p:spPr>
          <a:xfrm>
            <a:off x="807601" y="4212312"/>
            <a:ext cx="6249353" cy="501968"/>
          </a:xfrm>
          <a:prstGeom prst="rect">
            <a:avLst/>
          </a:prstGeom>
          <a:noFill/>
          <a:ln/>
        </p:spPr>
        <p:txBody>
          <a:bodyPr wrap="square" lIns="0" tIns="0" rIns="0" bIns="0" rtlCol="0" anchor="t"/>
          <a:lstStyle/>
          <a:p>
            <a:pPr algn="l" indent="0" marL="0">
              <a:lnSpc>
                <a:spcPts val="1950"/>
              </a:lnSpc>
              <a:buNone/>
            </a:pPr>
            <a:r>
              <a:rPr lang="en-US" sz="1200" dirty="0">
                <a:solidFill>
                  <a:srgbClr val="E5E0DF"/>
                </a:solidFill>
                <a:latin typeface="Roboto Light" pitchFamily="34" charset="0"/>
                <a:ea typeface="Roboto Light" pitchFamily="34" charset="-122"/>
                <a:cs typeface="Roboto Light" pitchFamily="34" charset="-120"/>
              </a:rPr>
              <a:t>Employment records collected from publicly available salary surveys and HR databases, ensuring diverse representation across industries and geographic regions</a:t>
            </a:r>
            <a:endParaRPr lang="en-US" sz="1200" dirty="0"/>
          </a:p>
        </p:txBody>
      </p:sp>
      <p:sp>
        <p:nvSpPr>
          <p:cNvPr id="10" name="Shape 7"/>
          <p:cNvSpPr/>
          <p:nvPr/>
        </p:nvSpPr>
        <p:spPr>
          <a:xfrm>
            <a:off x="7393662" y="3480554"/>
            <a:ext cx="6608921" cy="1413510"/>
          </a:xfrm>
          <a:prstGeom prst="roundRect">
            <a:avLst>
              <a:gd name="adj" fmla="val 7763"/>
            </a:avLst>
          </a:prstGeom>
          <a:solidFill>
            <a:srgbClr val="050505"/>
          </a:solidFill>
          <a:ln/>
        </p:spPr>
      </p:sp>
      <p:sp>
        <p:nvSpPr>
          <p:cNvPr id="11" name="Shape 8"/>
          <p:cNvSpPr/>
          <p:nvPr/>
        </p:nvSpPr>
        <p:spPr>
          <a:xfrm>
            <a:off x="7393662" y="3457694"/>
            <a:ext cx="6608921" cy="91440"/>
          </a:xfrm>
          <a:prstGeom prst="roundRect">
            <a:avLst>
              <a:gd name="adj" fmla="val 72100"/>
            </a:avLst>
          </a:prstGeom>
          <a:solidFill>
            <a:srgbClr val="F2F2F3"/>
          </a:solidFill>
          <a:ln/>
        </p:spPr>
      </p:sp>
      <p:sp>
        <p:nvSpPr>
          <p:cNvPr id="12" name="Shape 9"/>
          <p:cNvSpPr/>
          <p:nvPr/>
        </p:nvSpPr>
        <p:spPr>
          <a:xfrm>
            <a:off x="10462677" y="3245168"/>
            <a:ext cx="470892" cy="470892"/>
          </a:xfrm>
          <a:prstGeom prst="roundRect">
            <a:avLst>
              <a:gd name="adj" fmla="val 194185"/>
            </a:avLst>
          </a:prstGeom>
          <a:solidFill>
            <a:srgbClr val="F2F2F3"/>
          </a:solidFill>
          <a:ln/>
        </p:spPr>
      </p:sp>
      <p:sp>
        <p:nvSpPr>
          <p:cNvPr id="13" name="Text 10"/>
          <p:cNvSpPr/>
          <p:nvPr/>
        </p:nvSpPr>
        <p:spPr>
          <a:xfrm>
            <a:off x="10603885" y="3362920"/>
            <a:ext cx="188357" cy="235387"/>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Poppins Light" pitchFamily="34" charset="0"/>
                <a:ea typeface="Poppins Light" pitchFamily="34" charset="-122"/>
                <a:cs typeface="Poppins Light" pitchFamily="34" charset="-120"/>
              </a:rPr>
              <a:t>2</a:t>
            </a:r>
            <a:endParaRPr lang="en-US" sz="1450" dirty="0"/>
          </a:p>
        </p:txBody>
      </p:sp>
      <p:sp>
        <p:nvSpPr>
          <p:cNvPr id="14" name="Text 11"/>
          <p:cNvSpPr/>
          <p:nvPr/>
        </p:nvSpPr>
        <p:spPr>
          <a:xfrm>
            <a:off x="7573447" y="3872865"/>
            <a:ext cx="1962031" cy="245269"/>
          </a:xfrm>
          <a:prstGeom prst="rect">
            <a:avLst/>
          </a:prstGeom>
          <a:noFill/>
          <a:ln/>
        </p:spPr>
        <p:txBody>
          <a:bodyPr wrap="none" lIns="0" tIns="0" rIns="0" bIns="0" rtlCol="0" anchor="t"/>
          <a:lstStyle/>
          <a:p>
            <a:pPr algn="l" indent="0" marL="0">
              <a:lnSpc>
                <a:spcPts val="1900"/>
              </a:lnSpc>
              <a:buNone/>
            </a:pPr>
            <a:r>
              <a:rPr lang="en-US" sz="1500" dirty="0">
                <a:solidFill>
                  <a:srgbClr val="E5E0DF"/>
                </a:solidFill>
                <a:latin typeface="Poppins Light" pitchFamily="34" charset="0"/>
                <a:ea typeface="Poppins Light" pitchFamily="34" charset="-122"/>
                <a:cs typeface="Poppins Light" pitchFamily="34" charset="-120"/>
              </a:rPr>
              <a:t>Dataset Size</a:t>
            </a:r>
            <a:endParaRPr lang="en-US" sz="1500" dirty="0"/>
          </a:p>
        </p:txBody>
      </p:sp>
      <p:sp>
        <p:nvSpPr>
          <p:cNvPr id="15" name="Text 12"/>
          <p:cNvSpPr/>
          <p:nvPr/>
        </p:nvSpPr>
        <p:spPr>
          <a:xfrm>
            <a:off x="7573447" y="4212312"/>
            <a:ext cx="6249353" cy="501968"/>
          </a:xfrm>
          <a:prstGeom prst="rect">
            <a:avLst/>
          </a:prstGeom>
          <a:noFill/>
          <a:ln/>
        </p:spPr>
        <p:txBody>
          <a:bodyPr wrap="square" lIns="0" tIns="0" rIns="0" bIns="0" rtlCol="0" anchor="t"/>
          <a:lstStyle/>
          <a:p>
            <a:pPr algn="l" indent="0" marL="0">
              <a:lnSpc>
                <a:spcPts val="1950"/>
              </a:lnSpc>
              <a:buNone/>
            </a:pPr>
            <a:r>
              <a:rPr lang="en-US" sz="1200" dirty="0">
                <a:solidFill>
                  <a:srgbClr val="E5E0DF"/>
                </a:solidFill>
                <a:latin typeface="Roboto Light" pitchFamily="34" charset="0"/>
                <a:ea typeface="Roboto Light" pitchFamily="34" charset="-122"/>
                <a:cs typeface="Roboto Light" pitchFamily="34" charset="-120"/>
              </a:rPr>
              <a:t>Approximately 5,000 employee records with complete information across all relevant features</a:t>
            </a:r>
            <a:endParaRPr lang="en-US" sz="1200" dirty="0"/>
          </a:p>
        </p:txBody>
      </p:sp>
      <p:sp>
        <p:nvSpPr>
          <p:cNvPr id="16" name="Shape 13"/>
          <p:cNvSpPr/>
          <p:nvPr/>
        </p:nvSpPr>
        <p:spPr>
          <a:xfrm>
            <a:off x="627817" y="5286375"/>
            <a:ext cx="6608921" cy="2386013"/>
          </a:xfrm>
          <a:prstGeom prst="roundRect">
            <a:avLst>
              <a:gd name="adj" fmla="val 4599"/>
            </a:avLst>
          </a:prstGeom>
          <a:solidFill>
            <a:srgbClr val="050505"/>
          </a:solidFill>
          <a:ln/>
        </p:spPr>
      </p:sp>
      <p:sp>
        <p:nvSpPr>
          <p:cNvPr id="17" name="Shape 14"/>
          <p:cNvSpPr/>
          <p:nvPr/>
        </p:nvSpPr>
        <p:spPr>
          <a:xfrm>
            <a:off x="627817" y="5263515"/>
            <a:ext cx="6608921" cy="91440"/>
          </a:xfrm>
          <a:prstGeom prst="roundRect">
            <a:avLst>
              <a:gd name="adj" fmla="val 72100"/>
            </a:avLst>
          </a:prstGeom>
          <a:solidFill>
            <a:srgbClr val="F2F2F3"/>
          </a:solidFill>
          <a:ln/>
        </p:spPr>
      </p:sp>
      <p:sp>
        <p:nvSpPr>
          <p:cNvPr id="18" name="Shape 15"/>
          <p:cNvSpPr/>
          <p:nvPr/>
        </p:nvSpPr>
        <p:spPr>
          <a:xfrm>
            <a:off x="3696831" y="5050988"/>
            <a:ext cx="470892" cy="470892"/>
          </a:xfrm>
          <a:prstGeom prst="roundRect">
            <a:avLst>
              <a:gd name="adj" fmla="val 194185"/>
            </a:avLst>
          </a:prstGeom>
          <a:solidFill>
            <a:srgbClr val="F2F2F3"/>
          </a:solidFill>
          <a:ln/>
        </p:spPr>
      </p:sp>
      <p:sp>
        <p:nvSpPr>
          <p:cNvPr id="19" name="Text 16"/>
          <p:cNvSpPr/>
          <p:nvPr/>
        </p:nvSpPr>
        <p:spPr>
          <a:xfrm>
            <a:off x="3838039" y="5168741"/>
            <a:ext cx="188357" cy="235387"/>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Poppins Light" pitchFamily="34" charset="0"/>
                <a:ea typeface="Poppins Light" pitchFamily="34" charset="-122"/>
                <a:cs typeface="Poppins Light" pitchFamily="34" charset="-120"/>
              </a:rPr>
              <a:t>3</a:t>
            </a:r>
            <a:endParaRPr lang="en-US" sz="1450" dirty="0"/>
          </a:p>
        </p:txBody>
      </p:sp>
      <p:sp>
        <p:nvSpPr>
          <p:cNvPr id="20" name="Text 17"/>
          <p:cNvSpPr/>
          <p:nvPr/>
        </p:nvSpPr>
        <p:spPr>
          <a:xfrm>
            <a:off x="807601" y="5678686"/>
            <a:ext cx="1962031" cy="245269"/>
          </a:xfrm>
          <a:prstGeom prst="rect">
            <a:avLst/>
          </a:prstGeom>
          <a:noFill/>
          <a:ln/>
        </p:spPr>
        <p:txBody>
          <a:bodyPr wrap="none" lIns="0" tIns="0" rIns="0" bIns="0" rtlCol="0" anchor="t"/>
          <a:lstStyle/>
          <a:p>
            <a:pPr algn="l" indent="0" marL="0">
              <a:lnSpc>
                <a:spcPts val="1900"/>
              </a:lnSpc>
              <a:buNone/>
            </a:pPr>
            <a:r>
              <a:rPr lang="en-US" sz="1500" dirty="0">
                <a:solidFill>
                  <a:srgbClr val="E5E0DF"/>
                </a:solidFill>
                <a:latin typeface="Poppins Light" pitchFamily="34" charset="0"/>
                <a:ea typeface="Poppins Light" pitchFamily="34" charset="-122"/>
                <a:cs typeface="Poppins Light" pitchFamily="34" charset="-120"/>
              </a:rPr>
              <a:t>Key Features</a:t>
            </a:r>
            <a:endParaRPr lang="en-US" sz="1500" dirty="0"/>
          </a:p>
        </p:txBody>
      </p:sp>
      <p:sp>
        <p:nvSpPr>
          <p:cNvPr id="21" name="Text 18"/>
          <p:cNvSpPr/>
          <p:nvPr/>
        </p:nvSpPr>
        <p:spPr>
          <a:xfrm>
            <a:off x="807601" y="6018133"/>
            <a:ext cx="6249353"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Years of Experience (continuous)</a:t>
            </a:r>
            <a:endParaRPr lang="en-US" sz="1200" dirty="0"/>
          </a:p>
        </p:txBody>
      </p:sp>
      <p:sp>
        <p:nvSpPr>
          <p:cNvPr id="22" name="Text 19"/>
          <p:cNvSpPr/>
          <p:nvPr/>
        </p:nvSpPr>
        <p:spPr>
          <a:xfrm>
            <a:off x="807601" y="6324005"/>
            <a:ext cx="6249353"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Education Level (categorical)</a:t>
            </a:r>
            <a:endParaRPr lang="en-US" sz="1200" dirty="0"/>
          </a:p>
        </p:txBody>
      </p:sp>
      <p:sp>
        <p:nvSpPr>
          <p:cNvPr id="23" name="Text 20"/>
          <p:cNvSpPr/>
          <p:nvPr/>
        </p:nvSpPr>
        <p:spPr>
          <a:xfrm>
            <a:off x="807601" y="6629876"/>
            <a:ext cx="6249353"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Job Title/Role (categorical)</a:t>
            </a:r>
            <a:endParaRPr lang="en-US" sz="1200" dirty="0"/>
          </a:p>
        </p:txBody>
      </p:sp>
      <p:sp>
        <p:nvSpPr>
          <p:cNvPr id="24" name="Text 21"/>
          <p:cNvSpPr/>
          <p:nvPr/>
        </p:nvSpPr>
        <p:spPr>
          <a:xfrm>
            <a:off x="807601" y="6935748"/>
            <a:ext cx="6249353"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Location (categorical)</a:t>
            </a:r>
            <a:endParaRPr lang="en-US" sz="1200" dirty="0"/>
          </a:p>
        </p:txBody>
      </p:sp>
      <p:sp>
        <p:nvSpPr>
          <p:cNvPr id="25" name="Text 22"/>
          <p:cNvSpPr/>
          <p:nvPr/>
        </p:nvSpPr>
        <p:spPr>
          <a:xfrm>
            <a:off x="807601" y="7241619"/>
            <a:ext cx="6249353" cy="250984"/>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Company Size (categorical)</a:t>
            </a:r>
            <a:endParaRPr lang="en-US" sz="1200" dirty="0"/>
          </a:p>
        </p:txBody>
      </p:sp>
      <p:sp>
        <p:nvSpPr>
          <p:cNvPr id="26" name="Shape 23"/>
          <p:cNvSpPr/>
          <p:nvPr/>
        </p:nvSpPr>
        <p:spPr>
          <a:xfrm>
            <a:off x="7393662" y="5286375"/>
            <a:ext cx="6608921" cy="2386013"/>
          </a:xfrm>
          <a:prstGeom prst="roundRect">
            <a:avLst>
              <a:gd name="adj" fmla="val 4599"/>
            </a:avLst>
          </a:prstGeom>
          <a:solidFill>
            <a:srgbClr val="050505"/>
          </a:solidFill>
          <a:ln/>
        </p:spPr>
      </p:sp>
      <p:sp>
        <p:nvSpPr>
          <p:cNvPr id="27" name="Shape 24"/>
          <p:cNvSpPr/>
          <p:nvPr/>
        </p:nvSpPr>
        <p:spPr>
          <a:xfrm>
            <a:off x="7393662" y="5263515"/>
            <a:ext cx="6608921" cy="91440"/>
          </a:xfrm>
          <a:prstGeom prst="roundRect">
            <a:avLst>
              <a:gd name="adj" fmla="val 72100"/>
            </a:avLst>
          </a:prstGeom>
          <a:solidFill>
            <a:srgbClr val="F2F2F3"/>
          </a:solidFill>
          <a:ln/>
        </p:spPr>
      </p:sp>
      <p:sp>
        <p:nvSpPr>
          <p:cNvPr id="28" name="Shape 25"/>
          <p:cNvSpPr/>
          <p:nvPr/>
        </p:nvSpPr>
        <p:spPr>
          <a:xfrm>
            <a:off x="10462677" y="5050988"/>
            <a:ext cx="470892" cy="470892"/>
          </a:xfrm>
          <a:prstGeom prst="roundRect">
            <a:avLst>
              <a:gd name="adj" fmla="val 194185"/>
            </a:avLst>
          </a:prstGeom>
          <a:solidFill>
            <a:srgbClr val="F2F2F3"/>
          </a:solidFill>
          <a:ln/>
        </p:spPr>
      </p:sp>
      <p:sp>
        <p:nvSpPr>
          <p:cNvPr id="29" name="Text 26"/>
          <p:cNvSpPr/>
          <p:nvPr/>
        </p:nvSpPr>
        <p:spPr>
          <a:xfrm>
            <a:off x="10603885" y="5168741"/>
            <a:ext cx="188357" cy="235387"/>
          </a:xfrm>
          <a:prstGeom prst="rect">
            <a:avLst/>
          </a:prstGeom>
          <a:noFill/>
          <a:ln/>
        </p:spPr>
        <p:txBody>
          <a:bodyPr wrap="none" lIns="0" tIns="0" rIns="0" bIns="0" rtlCol="0" anchor="t"/>
          <a:lstStyle/>
          <a:p>
            <a:pPr algn="l" indent="0" marL="0">
              <a:lnSpc>
                <a:spcPts val="2350"/>
              </a:lnSpc>
              <a:buNone/>
            </a:pPr>
            <a:r>
              <a:rPr lang="en-US" sz="1450" dirty="0">
                <a:solidFill>
                  <a:srgbClr val="000000"/>
                </a:solidFill>
                <a:latin typeface="Poppins Light" pitchFamily="34" charset="0"/>
                <a:ea typeface="Poppins Light" pitchFamily="34" charset="-122"/>
                <a:cs typeface="Poppins Light" pitchFamily="34" charset="-120"/>
              </a:rPr>
              <a:t>4</a:t>
            </a:r>
            <a:endParaRPr lang="en-US" sz="1450" dirty="0"/>
          </a:p>
        </p:txBody>
      </p:sp>
      <p:sp>
        <p:nvSpPr>
          <p:cNvPr id="30" name="Text 27"/>
          <p:cNvSpPr/>
          <p:nvPr/>
        </p:nvSpPr>
        <p:spPr>
          <a:xfrm>
            <a:off x="7573447" y="5678686"/>
            <a:ext cx="1962031" cy="245269"/>
          </a:xfrm>
          <a:prstGeom prst="rect">
            <a:avLst/>
          </a:prstGeom>
          <a:noFill/>
          <a:ln/>
        </p:spPr>
        <p:txBody>
          <a:bodyPr wrap="none" lIns="0" tIns="0" rIns="0" bIns="0" rtlCol="0" anchor="t"/>
          <a:lstStyle/>
          <a:p>
            <a:pPr algn="l" indent="0" marL="0">
              <a:lnSpc>
                <a:spcPts val="1900"/>
              </a:lnSpc>
              <a:buNone/>
            </a:pPr>
            <a:r>
              <a:rPr lang="en-US" sz="1500" dirty="0">
                <a:solidFill>
                  <a:srgbClr val="E5E0DF"/>
                </a:solidFill>
                <a:latin typeface="Poppins Light" pitchFamily="34" charset="0"/>
                <a:ea typeface="Poppins Light" pitchFamily="34" charset="-122"/>
                <a:cs typeface="Poppins Light" pitchFamily="34" charset="-120"/>
              </a:rPr>
              <a:t>Target Variable</a:t>
            </a:r>
            <a:endParaRPr lang="en-US" sz="1500" dirty="0"/>
          </a:p>
        </p:txBody>
      </p:sp>
      <p:sp>
        <p:nvSpPr>
          <p:cNvPr id="31" name="Text 28"/>
          <p:cNvSpPr/>
          <p:nvPr/>
        </p:nvSpPr>
        <p:spPr>
          <a:xfrm>
            <a:off x="7573447" y="6018133"/>
            <a:ext cx="6249353" cy="250984"/>
          </a:xfrm>
          <a:prstGeom prst="rect">
            <a:avLst/>
          </a:prstGeom>
          <a:noFill/>
          <a:ln/>
        </p:spPr>
        <p:txBody>
          <a:bodyPr wrap="none" lIns="0" tIns="0" rIns="0" bIns="0" rtlCol="0" anchor="t"/>
          <a:lstStyle/>
          <a:p>
            <a:pPr algn="l" indent="0" marL="0">
              <a:lnSpc>
                <a:spcPts val="1950"/>
              </a:lnSpc>
              <a:buNone/>
            </a:pPr>
            <a:r>
              <a:rPr lang="en-US" sz="1200" dirty="0">
                <a:solidFill>
                  <a:srgbClr val="E5E0DF"/>
                </a:solidFill>
                <a:latin typeface="Roboto Light" pitchFamily="34" charset="0"/>
                <a:ea typeface="Roboto Light" pitchFamily="34" charset="-122"/>
                <a:cs typeface="Roboto Light" pitchFamily="34" charset="-120"/>
              </a:rPr>
              <a:t>Annual salary in USD, ranging from entry-level to senior executive compensation levels</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8670" y="542211"/>
            <a:ext cx="6793468" cy="616268"/>
          </a:xfrm>
          <a:prstGeom prst="rect">
            <a:avLst/>
          </a:prstGeom>
          <a:noFill/>
          <a:ln/>
        </p:spPr>
        <p:txBody>
          <a:bodyPr wrap="none" lIns="0" tIns="0" rIns="0" bIns="0" rtlCol="0" anchor="t"/>
          <a:lstStyle/>
          <a:p>
            <a:pPr algn="l" indent="0" marL="0">
              <a:lnSpc>
                <a:spcPts val="4850"/>
              </a:lnSpc>
              <a:buNone/>
            </a:pPr>
            <a:r>
              <a:rPr lang="en-US" sz="3850" dirty="0">
                <a:solidFill>
                  <a:srgbClr val="F2F2F3"/>
                </a:solidFill>
                <a:latin typeface="Poppins Light" pitchFamily="34" charset="0"/>
                <a:ea typeface="Poppins Light" pitchFamily="34" charset="-122"/>
                <a:cs typeface="Poppins Light" pitchFamily="34" charset="-120"/>
              </a:rPr>
              <a:t>Data Preprocessing Pipeline</a:t>
            </a:r>
            <a:endParaRPr lang="en-US" sz="3850" dirty="0"/>
          </a:p>
        </p:txBody>
      </p:sp>
      <p:sp>
        <p:nvSpPr>
          <p:cNvPr id="3" name="Shape 1"/>
          <p:cNvSpPr/>
          <p:nvPr/>
        </p:nvSpPr>
        <p:spPr>
          <a:xfrm>
            <a:off x="1084421" y="2045732"/>
            <a:ext cx="6132076" cy="197168"/>
          </a:xfrm>
          <a:prstGeom prst="roundRect">
            <a:avLst>
              <a:gd name="adj" fmla="val 42006"/>
            </a:avLst>
          </a:prstGeom>
          <a:solidFill>
            <a:srgbClr val="3D3D42"/>
          </a:solidFill>
          <a:ln w="7620">
            <a:solidFill>
              <a:srgbClr val="56565B"/>
            </a:solidFill>
            <a:prstDash val="solid"/>
          </a:ln>
        </p:spPr>
      </p:sp>
      <p:sp>
        <p:nvSpPr>
          <p:cNvPr id="4" name="Shape 2"/>
          <p:cNvSpPr/>
          <p:nvPr/>
        </p:nvSpPr>
        <p:spPr>
          <a:xfrm>
            <a:off x="788670" y="1848564"/>
            <a:ext cx="591503" cy="591503"/>
          </a:xfrm>
          <a:prstGeom prst="roundRect">
            <a:avLst>
              <a:gd name="adj" fmla="val 77295"/>
            </a:avLst>
          </a:prstGeom>
          <a:solidFill>
            <a:srgbClr val="3D3D42"/>
          </a:solidFill>
          <a:ln w="7620">
            <a:solidFill>
              <a:srgbClr val="56565B"/>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6546" y="1996440"/>
            <a:ext cx="295751" cy="295751"/>
          </a:xfrm>
          <a:prstGeom prst="rect">
            <a:avLst/>
          </a:prstGeom>
        </p:spPr>
      </p:pic>
      <p:sp>
        <p:nvSpPr>
          <p:cNvPr id="6" name="Text 3"/>
          <p:cNvSpPr/>
          <p:nvPr/>
        </p:nvSpPr>
        <p:spPr>
          <a:xfrm>
            <a:off x="985838" y="2637234"/>
            <a:ext cx="2704148" cy="308015"/>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Missing Value Analysis</a:t>
            </a:r>
            <a:endParaRPr lang="en-US" sz="1900" dirty="0"/>
          </a:p>
        </p:txBody>
      </p:sp>
      <p:sp>
        <p:nvSpPr>
          <p:cNvPr id="7" name="Text 4"/>
          <p:cNvSpPr/>
          <p:nvPr/>
        </p:nvSpPr>
        <p:spPr>
          <a:xfrm>
            <a:off x="985838" y="3063478"/>
            <a:ext cx="6033611" cy="1261586"/>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Roboto Light" pitchFamily="34" charset="0"/>
                <a:ea typeface="Roboto Light" pitchFamily="34" charset="-122"/>
                <a:cs typeface="Roboto Light" pitchFamily="34" charset="-120"/>
              </a:rPr>
              <a:t>Identified null values in education and location fields. Applied mean imputation for numerical features and mode imputation for categorical variables. Removed rows with excessive missing data (&gt;30% null values).</a:t>
            </a:r>
            <a:endParaRPr lang="en-US" sz="1550" dirty="0"/>
          </a:p>
        </p:txBody>
      </p:sp>
      <p:sp>
        <p:nvSpPr>
          <p:cNvPr id="8" name="Shape 5"/>
          <p:cNvSpPr/>
          <p:nvPr/>
        </p:nvSpPr>
        <p:spPr>
          <a:xfrm>
            <a:off x="7709535" y="1749981"/>
            <a:ext cx="6132076" cy="197168"/>
          </a:xfrm>
          <a:prstGeom prst="roundRect">
            <a:avLst>
              <a:gd name="adj" fmla="val 42006"/>
            </a:avLst>
          </a:prstGeom>
          <a:solidFill>
            <a:srgbClr val="3D3D42"/>
          </a:solidFill>
          <a:ln w="7620">
            <a:solidFill>
              <a:srgbClr val="56565B"/>
            </a:solidFill>
            <a:prstDash val="solid"/>
          </a:ln>
        </p:spPr>
      </p:sp>
      <p:sp>
        <p:nvSpPr>
          <p:cNvPr id="9" name="Shape 6"/>
          <p:cNvSpPr/>
          <p:nvPr/>
        </p:nvSpPr>
        <p:spPr>
          <a:xfrm>
            <a:off x="7413784" y="1552813"/>
            <a:ext cx="591503" cy="591503"/>
          </a:xfrm>
          <a:prstGeom prst="roundRect">
            <a:avLst>
              <a:gd name="adj" fmla="val 77295"/>
            </a:avLst>
          </a:prstGeom>
          <a:solidFill>
            <a:srgbClr val="3D3D42"/>
          </a:solidFill>
          <a:ln w="7620">
            <a:solidFill>
              <a:srgbClr val="56565B"/>
            </a:solidFill>
            <a:prstDash val="solid"/>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1659" y="1700689"/>
            <a:ext cx="295751" cy="295751"/>
          </a:xfrm>
          <a:prstGeom prst="rect">
            <a:avLst/>
          </a:prstGeom>
        </p:spPr>
      </p:pic>
      <p:sp>
        <p:nvSpPr>
          <p:cNvPr id="11" name="Text 7"/>
          <p:cNvSpPr/>
          <p:nvPr/>
        </p:nvSpPr>
        <p:spPr>
          <a:xfrm>
            <a:off x="7610951" y="2341483"/>
            <a:ext cx="2642354" cy="308015"/>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Categorical Encoding</a:t>
            </a:r>
            <a:endParaRPr lang="en-US" sz="1900" dirty="0"/>
          </a:p>
        </p:txBody>
      </p:sp>
      <p:sp>
        <p:nvSpPr>
          <p:cNvPr id="12" name="Text 8"/>
          <p:cNvSpPr/>
          <p:nvPr/>
        </p:nvSpPr>
        <p:spPr>
          <a:xfrm>
            <a:off x="7610951" y="2767727"/>
            <a:ext cx="6033611" cy="1261586"/>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Roboto Light" pitchFamily="34" charset="0"/>
                <a:ea typeface="Roboto Light" pitchFamily="34" charset="-122"/>
                <a:cs typeface="Roboto Light" pitchFamily="34" charset="-120"/>
              </a:rPr>
              <a:t>Used Label Encoding for ordinal features like education level (High School &lt; Bachelor's &lt; Master's &lt; PhD). Applied One-Hot Encoding for nominal categories like job title and location to prevent false ordinal relationships.</a:t>
            </a:r>
            <a:endParaRPr lang="en-US" sz="1550" dirty="0"/>
          </a:p>
        </p:txBody>
      </p:sp>
      <p:sp>
        <p:nvSpPr>
          <p:cNvPr id="13" name="Shape 9"/>
          <p:cNvSpPr/>
          <p:nvPr/>
        </p:nvSpPr>
        <p:spPr>
          <a:xfrm>
            <a:off x="1084421" y="5212318"/>
            <a:ext cx="6132076" cy="197168"/>
          </a:xfrm>
          <a:prstGeom prst="roundRect">
            <a:avLst>
              <a:gd name="adj" fmla="val 42006"/>
            </a:avLst>
          </a:prstGeom>
          <a:solidFill>
            <a:srgbClr val="3D3D42"/>
          </a:solidFill>
          <a:ln w="7620">
            <a:solidFill>
              <a:srgbClr val="56565B"/>
            </a:solidFill>
            <a:prstDash val="solid"/>
          </a:ln>
        </p:spPr>
      </p:sp>
      <p:sp>
        <p:nvSpPr>
          <p:cNvPr id="14" name="Shape 10"/>
          <p:cNvSpPr/>
          <p:nvPr/>
        </p:nvSpPr>
        <p:spPr>
          <a:xfrm>
            <a:off x="788670" y="5015151"/>
            <a:ext cx="591503" cy="591503"/>
          </a:xfrm>
          <a:prstGeom prst="roundRect">
            <a:avLst>
              <a:gd name="adj" fmla="val 77295"/>
            </a:avLst>
          </a:prstGeom>
          <a:solidFill>
            <a:srgbClr val="3D3D42"/>
          </a:solidFill>
          <a:ln w="7620">
            <a:solidFill>
              <a:srgbClr val="56565B"/>
            </a:solidFill>
            <a:prstDash val="solid"/>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546" y="5163026"/>
            <a:ext cx="295751" cy="295751"/>
          </a:xfrm>
          <a:prstGeom prst="rect">
            <a:avLst/>
          </a:prstGeom>
        </p:spPr>
      </p:pic>
      <p:sp>
        <p:nvSpPr>
          <p:cNvPr id="16" name="Text 11"/>
          <p:cNvSpPr/>
          <p:nvPr/>
        </p:nvSpPr>
        <p:spPr>
          <a:xfrm>
            <a:off x="985838" y="5803821"/>
            <a:ext cx="2464951" cy="308015"/>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Feature Scaling</a:t>
            </a:r>
            <a:endParaRPr lang="en-US" sz="1900" dirty="0"/>
          </a:p>
        </p:txBody>
      </p:sp>
      <p:sp>
        <p:nvSpPr>
          <p:cNvPr id="17" name="Text 12"/>
          <p:cNvSpPr/>
          <p:nvPr/>
        </p:nvSpPr>
        <p:spPr>
          <a:xfrm>
            <a:off x="985838" y="6230064"/>
            <a:ext cx="6033611" cy="1261586"/>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Roboto Light" pitchFamily="34" charset="0"/>
                <a:ea typeface="Roboto Light" pitchFamily="34" charset="-122"/>
                <a:cs typeface="Roboto Light" pitchFamily="34" charset="-120"/>
              </a:rPr>
              <a:t>Standardized all numerical features using StandardScaler to ensure features with larger ranges don't dominate the model. This normalization is crucial for linear regression to properly weight each feature's contribution.</a:t>
            </a:r>
            <a:endParaRPr lang="en-US" sz="1550" dirty="0"/>
          </a:p>
        </p:txBody>
      </p:sp>
      <p:sp>
        <p:nvSpPr>
          <p:cNvPr id="18" name="Shape 13"/>
          <p:cNvSpPr/>
          <p:nvPr/>
        </p:nvSpPr>
        <p:spPr>
          <a:xfrm>
            <a:off x="7709535" y="4916567"/>
            <a:ext cx="6132076" cy="197168"/>
          </a:xfrm>
          <a:prstGeom prst="roundRect">
            <a:avLst>
              <a:gd name="adj" fmla="val 42006"/>
            </a:avLst>
          </a:prstGeom>
          <a:solidFill>
            <a:srgbClr val="3D3D42"/>
          </a:solidFill>
          <a:ln w="7620">
            <a:solidFill>
              <a:srgbClr val="56565B"/>
            </a:solidFill>
            <a:prstDash val="solid"/>
          </a:ln>
        </p:spPr>
      </p:sp>
      <p:sp>
        <p:nvSpPr>
          <p:cNvPr id="19" name="Shape 14"/>
          <p:cNvSpPr/>
          <p:nvPr/>
        </p:nvSpPr>
        <p:spPr>
          <a:xfrm>
            <a:off x="7413784" y="4719399"/>
            <a:ext cx="591503" cy="591503"/>
          </a:xfrm>
          <a:prstGeom prst="roundRect">
            <a:avLst>
              <a:gd name="adj" fmla="val 77295"/>
            </a:avLst>
          </a:prstGeom>
          <a:solidFill>
            <a:srgbClr val="3D3D42"/>
          </a:solidFill>
          <a:ln w="7620">
            <a:solidFill>
              <a:srgbClr val="56565B"/>
            </a:solidFill>
            <a:prstDash val="solid"/>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1659" y="4867275"/>
            <a:ext cx="295751" cy="295751"/>
          </a:xfrm>
          <a:prstGeom prst="rect">
            <a:avLst/>
          </a:prstGeom>
        </p:spPr>
      </p:pic>
      <p:sp>
        <p:nvSpPr>
          <p:cNvPr id="21" name="Text 15"/>
          <p:cNvSpPr/>
          <p:nvPr/>
        </p:nvSpPr>
        <p:spPr>
          <a:xfrm>
            <a:off x="7610951" y="5508069"/>
            <a:ext cx="2464951" cy="308015"/>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Train-Test Split</a:t>
            </a:r>
            <a:endParaRPr lang="en-US" sz="1900" dirty="0"/>
          </a:p>
        </p:txBody>
      </p:sp>
      <p:sp>
        <p:nvSpPr>
          <p:cNvPr id="22" name="Text 16"/>
          <p:cNvSpPr/>
          <p:nvPr/>
        </p:nvSpPr>
        <p:spPr>
          <a:xfrm>
            <a:off x="7610951" y="5934313"/>
            <a:ext cx="6033611" cy="946190"/>
          </a:xfrm>
          <a:prstGeom prst="rect">
            <a:avLst/>
          </a:prstGeom>
          <a:noFill/>
          <a:ln/>
        </p:spPr>
        <p:txBody>
          <a:bodyPr wrap="square" lIns="0" tIns="0" rIns="0" bIns="0" rtlCol="0" anchor="t"/>
          <a:lstStyle/>
          <a:p>
            <a:pPr algn="l" indent="0" marL="0">
              <a:lnSpc>
                <a:spcPts val="2450"/>
              </a:lnSpc>
              <a:buNone/>
            </a:pPr>
            <a:r>
              <a:rPr lang="en-US" sz="1550" dirty="0">
                <a:solidFill>
                  <a:srgbClr val="E5E0DF"/>
                </a:solidFill>
                <a:latin typeface="Roboto Light" pitchFamily="34" charset="0"/>
                <a:ea typeface="Roboto Light" pitchFamily="34" charset="-122"/>
                <a:cs typeface="Roboto Light" pitchFamily="34" charset="-120"/>
              </a:rPr>
              <a:t>Divided dataset into 80% training data and 20% testing data using random stratified sampling to maintain distribution balance and ensure robust model evaluation.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9350" y="511612"/>
            <a:ext cx="5352574" cy="580430"/>
          </a:xfrm>
          <a:prstGeom prst="rect">
            <a:avLst/>
          </a:prstGeom>
          <a:noFill/>
          <a:ln/>
        </p:spPr>
        <p:txBody>
          <a:bodyPr wrap="none" lIns="0" tIns="0" rIns="0" bIns="0" rtlCol="0" anchor="t"/>
          <a:lstStyle/>
          <a:p>
            <a:pPr algn="l" indent="0" marL="0">
              <a:lnSpc>
                <a:spcPts val="4550"/>
              </a:lnSpc>
              <a:buNone/>
            </a:pPr>
            <a:r>
              <a:rPr lang="en-US" sz="3650" dirty="0">
                <a:solidFill>
                  <a:srgbClr val="F2F2F3"/>
                </a:solidFill>
                <a:latin typeface="Poppins Light" pitchFamily="34" charset="0"/>
                <a:ea typeface="Poppins Light" pitchFamily="34" charset="-122"/>
                <a:cs typeface="Poppins Light" pitchFamily="34" charset="-120"/>
              </a:rPr>
              <a:t>Why Linear Regression?</a:t>
            </a:r>
            <a:endParaRPr lang="en-US" sz="3650" dirty="0"/>
          </a:p>
        </p:txBody>
      </p:sp>
      <p:sp>
        <p:nvSpPr>
          <p:cNvPr id="4" name="Text 1"/>
          <p:cNvSpPr/>
          <p:nvPr/>
        </p:nvSpPr>
        <p:spPr>
          <a:xfrm>
            <a:off x="6229350" y="1556385"/>
            <a:ext cx="2786182" cy="348258"/>
          </a:xfrm>
          <a:prstGeom prst="rect">
            <a:avLst/>
          </a:prstGeom>
          <a:noFill/>
          <a:ln/>
        </p:spPr>
        <p:txBody>
          <a:bodyPr wrap="none" lIns="0" tIns="0" rIns="0" bIns="0" rtlCol="0" anchor="t"/>
          <a:lstStyle/>
          <a:p>
            <a:pPr algn="l" indent="0" marL="0">
              <a:lnSpc>
                <a:spcPts val="2700"/>
              </a:lnSpc>
              <a:buNone/>
            </a:pPr>
            <a:r>
              <a:rPr lang="en-US" sz="2150" dirty="0">
                <a:solidFill>
                  <a:srgbClr val="F2F2F3"/>
                </a:solidFill>
                <a:latin typeface="Poppins Light" pitchFamily="34" charset="0"/>
                <a:ea typeface="Poppins Light" pitchFamily="34" charset="-122"/>
                <a:cs typeface="Poppins Light" pitchFamily="34" charset="-120"/>
              </a:rPr>
              <a:t>The Model</a:t>
            </a:r>
            <a:endParaRPr lang="en-US" sz="2150" dirty="0"/>
          </a:p>
        </p:txBody>
      </p:sp>
      <p:sp>
        <p:nvSpPr>
          <p:cNvPr id="5" name="Text 2"/>
          <p:cNvSpPr/>
          <p:nvPr/>
        </p:nvSpPr>
        <p:spPr>
          <a:xfrm>
            <a:off x="6229350" y="2090380"/>
            <a:ext cx="3196828" cy="1485900"/>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Linear regression establishes a mathematical relationship between input features and salary by fitting a straight line (or hyperplane in multiple dimensions) through the data points.</a:t>
            </a:r>
            <a:endParaRPr lang="en-US" sz="1450" dirty="0"/>
          </a:p>
        </p:txBody>
      </p:sp>
      <p:sp>
        <p:nvSpPr>
          <p:cNvPr id="6" name="Text 3"/>
          <p:cNvSpPr/>
          <p:nvPr/>
        </p:nvSpPr>
        <p:spPr>
          <a:xfrm>
            <a:off x="6229350" y="3811310"/>
            <a:ext cx="3196828" cy="637223"/>
          </a:xfrm>
          <a:prstGeom prst="rect">
            <a:avLst/>
          </a:prstGeom>
          <a:noFill/>
          <a:ln/>
        </p:spPr>
        <p:txBody>
          <a:bodyPr wrap="square" lIns="0" tIns="0" rIns="0" bIns="0" rtlCol="0" anchor="t"/>
          <a:lstStyle/>
          <a:p>
            <a:pPr algn="l" indent="0" marL="0">
              <a:lnSpc>
                <a:spcPts val="2600"/>
              </a:lnSpc>
              <a:buNone/>
            </a:pPr>
            <a:endParaRPr lang="en-US" sz="1600" dirty="0"/>
          </a:p>
        </p:txBody>
      </p:sp>
      <p:pic>
        <p:nvPicPr>
          <p:cNvPr id="7" name="Image 1" descr="preencoded.png">    </p:cNvPr>
          <p:cNvPicPr>
            <a:picLocks noChangeAspect="1"/>
          </p:cNvPicPr>
          <p:nvPr/>
        </p:nvPicPr>
        <p:blipFill>
          <a:blip r:embed="rId2"/>
          <a:stretch>
            <a:fillRect/>
          </a:stretch>
        </p:blipFill>
        <p:spPr>
          <a:xfrm>
            <a:off x="6229350" y="3811310"/>
            <a:ext cx="3196828" cy="637223"/>
          </a:xfrm>
          <a:prstGeom prst="rect">
            <a:avLst/>
          </a:prstGeom>
        </p:spPr>
      </p:pic>
      <p:sp>
        <p:nvSpPr>
          <p:cNvPr id="8" name="Text 4"/>
          <p:cNvSpPr/>
          <p:nvPr/>
        </p:nvSpPr>
        <p:spPr>
          <a:xfrm>
            <a:off x="6229350" y="4683562"/>
            <a:ext cx="3196828" cy="1188720"/>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Where </a:t>
            </a:r>
            <a:pPr algn="l" indent="0" marL="0">
              <a:lnSpc>
                <a:spcPts val="2300"/>
              </a:lnSpc>
              <a:buNone/>
            </a:pPr>
            <a:r>
              <a:rPr lang="en-US" sz="1450" i="1" dirty="0">
                <a:solidFill>
                  <a:srgbClr val="E5E0DF"/>
                </a:solidFill>
                <a:latin typeface="Roboto Light" pitchFamily="34" charset="0"/>
                <a:ea typeface="Roboto Light" pitchFamily="34" charset="-122"/>
                <a:cs typeface="Roboto Light" pitchFamily="34" charset="-120"/>
              </a:rPr>
              <a:t>y</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represents predicted salary, </a:t>
            </a:r>
            <a:pPr algn="l" indent="0" marL="0">
              <a:lnSpc>
                <a:spcPts val="2300"/>
              </a:lnSpc>
              <a:buNone/>
            </a:pPr>
            <a:r>
              <a:rPr lang="en-US" sz="1450" i="1" dirty="0">
                <a:solidFill>
                  <a:srgbClr val="E5E0DF"/>
                </a:solidFill>
                <a:latin typeface="Roboto Light" pitchFamily="34" charset="0"/>
                <a:ea typeface="Roboto Light" pitchFamily="34" charset="-122"/>
                <a:cs typeface="Roboto Light" pitchFamily="34" charset="-120"/>
              </a:rPr>
              <a:t>β</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values are coefficients showing feature importance, </a:t>
            </a:r>
            <a:pPr algn="l" indent="0" marL="0">
              <a:lnSpc>
                <a:spcPts val="2300"/>
              </a:lnSpc>
              <a:buNone/>
            </a:pPr>
            <a:r>
              <a:rPr lang="en-US" sz="1450" i="1" dirty="0">
                <a:solidFill>
                  <a:srgbClr val="E5E0DF"/>
                </a:solidFill>
                <a:latin typeface="Roboto Light" pitchFamily="34" charset="0"/>
                <a:ea typeface="Roboto Light" pitchFamily="34" charset="-122"/>
                <a:cs typeface="Roboto Light" pitchFamily="34" charset="-120"/>
              </a:rPr>
              <a:t>x</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values are input features, and </a:t>
            </a:r>
            <a:pPr algn="l" indent="0" marL="0">
              <a:lnSpc>
                <a:spcPts val="2300"/>
              </a:lnSpc>
              <a:buNone/>
            </a:pPr>
            <a:r>
              <a:rPr lang="en-US" sz="1450" i="1" dirty="0">
                <a:solidFill>
                  <a:srgbClr val="E5E0DF"/>
                </a:solidFill>
                <a:latin typeface="Roboto Light" pitchFamily="34" charset="0"/>
                <a:ea typeface="Roboto Light" pitchFamily="34" charset="-122"/>
                <a:cs typeface="Roboto Light" pitchFamily="34" charset="-120"/>
              </a:rPr>
              <a:t>ε</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is the error term.</a:t>
            </a:r>
            <a:endParaRPr lang="en-US" sz="1450" dirty="0"/>
          </a:p>
        </p:txBody>
      </p:sp>
      <p:sp>
        <p:nvSpPr>
          <p:cNvPr id="9" name="Text 5"/>
          <p:cNvSpPr/>
          <p:nvPr/>
        </p:nvSpPr>
        <p:spPr>
          <a:xfrm>
            <a:off x="9886950" y="1556385"/>
            <a:ext cx="2786182" cy="348258"/>
          </a:xfrm>
          <a:prstGeom prst="rect">
            <a:avLst/>
          </a:prstGeom>
          <a:noFill/>
          <a:ln/>
        </p:spPr>
        <p:txBody>
          <a:bodyPr wrap="none" lIns="0" tIns="0" rIns="0" bIns="0" rtlCol="0" anchor="t"/>
          <a:lstStyle/>
          <a:p>
            <a:pPr algn="l" indent="0" marL="0">
              <a:lnSpc>
                <a:spcPts val="2700"/>
              </a:lnSpc>
              <a:buNone/>
            </a:pPr>
            <a:r>
              <a:rPr lang="en-US" sz="2150" dirty="0">
                <a:solidFill>
                  <a:srgbClr val="F2F2F3"/>
                </a:solidFill>
                <a:latin typeface="Poppins Light" pitchFamily="34" charset="0"/>
                <a:ea typeface="Poppins Light" pitchFamily="34" charset="-122"/>
                <a:cs typeface="Poppins Light" pitchFamily="34" charset="-120"/>
              </a:rPr>
              <a:t>Key Advantages</a:t>
            </a:r>
            <a:endParaRPr lang="en-US" sz="2150" dirty="0"/>
          </a:p>
        </p:txBody>
      </p:sp>
      <p:pic>
        <p:nvPicPr>
          <p:cNvPr id="10"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6602" y="2119193"/>
            <a:ext cx="278606" cy="278606"/>
          </a:xfrm>
          <a:prstGeom prst="rect">
            <a:avLst/>
          </a:prstGeom>
        </p:spPr>
      </p:pic>
      <p:sp>
        <p:nvSpPr>
          <p:cNvPr id="11" name="Text 6"/>
          <p:cNvSpPr/>
          <p:nvPr/>
        </p:nvSpPr>
        <p:spPr>
          <a:xfrm>
            <a:off x="10490597" y="2113598"/>
            <a:ext cx="2321838" cy="290155"/>
          </a:xfrm>
          <a:prstGeom prst="rect">
            <a:avLst/>
          </a:prstGeom>
          <a:noFill/>
          <a:ln/>
        </p:spPr>
        <p:txBody>
          <a:bodyPr wrap="none" lIns="0" tIns="0" rIns="0" bIns="0" rtlCol="0" anchor="t"/>
          <a:lstStyle/>
          <a:p>
            <a:pPr algn="l" indent="0" marL="0">
              <a:lnSpc>
                <a:spcPts val="2250"/>
              </a:lnSpc>
              <a:buNone/>
            </a:pPr>
            <a:r>
              <a:rPr lang="en-US" sz="1800" dirty="0">
                <a:solidFill>
                  <a:srgbClr val="E5E0DF"/>
                </a:solidFill>
                <a:latin typeface="Poppins Light" pitchFamily="34" charset="0"/>
                <a:ea typeface="Poppins Light" pitchFamily="34" charset="-122"/>
                <a:cs typeface="Poppins Light" pitchFamily="34" charset="-120"/>
              </a:rPr>
              <a:t>Interpretability</a:t>
            </a:r>
            <a:endParaRPr lang="en-US" sz="1800" dirty="0"/>
          </a:p>
        </p:txBody>
      </p:sp>
      <p:sp>
        <p:nvSpPr>
          <p:cNvPr id="12" name="Text 7"/>
          <p:cNvSpPr/>
          <p:nvPr/>
        </p:nvSpPr>
        <p:spPr>
          <a:xfrm>
            <a:off x="10490597" y="2589490"/>
            <a:ext cx="3404354" cy="594360"/>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Clear understanding of how each feature influences salary predictions</a:t>
            </a:r>
            <a:endParaRPr lang="en-US" sz="1450" dirty="0"/>
          </a:p>
        </p:txBody>
      </p:sp>
      <p:pic>
        <p:nvPicPr>
          <p:cNvPr id="13"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56602" y="3560921"/>
            <a:ext cx="278606" cy="278606"/>
          </a:xfrm>
          <a:prstGeom prst="rect">
            <a:avLst/>
          </a:prstGeom>
        </p:spPr>
      </p:pic>
      <p:sp>
        <p:nvSpPr>
          <p:cNvPr id="14" name="Text 8"/>
          <p:cNvSpPr/>
          <p:nvPr/>
        </p:nvSpPr>
        <p:spPr>
          <a:xfrm>
            <a:off x="10490597" y="3555325"/>
            <a:ext cx="2890361" cy="290155"/>
          </a:xfrm>
          <a:prstGeom prst="rect">
            <a:avLst/>
          </a:prstGeom>
          <a:noFill/>
          <a:ln/>
        </p:spPr>
        <p:txBody>
          <a:bodyPr wrap="none" lIns="0" tIns="0" rIns="0" bIns="0" rtlCol="0" anchor="t"/>
          <a:lstStyle/>
          <a:p>
            <a:pPr algn="l" indent="0" marL="0">
              <a:lnSpc>
                <a:spcPts val="2250"/>
              </a:lnSpc>
              <a:buNone/>
            </a:pPr>
            <a:r>
              <a:rPr lang="en-US" sz="1800" dirty="0">
                <a:solidFill>
                  <a:srgbClr val="E5E0DF"/>
                </a:solidFill>
                <a:latin typeface="Poppins Light" pitchFamily="34" charset="0"/>
                <a:ea typeface="Poppins Light" pitchFamily="34" charset="-122"/>
                <a:cs typeface="Poppins Light" pitchFamily="34" charset="-120"/>
              </a:rPr>
              <a:t>Computational Efficiency</a:t>
            </a:r>
            <a:endParaRPr lang="en-US" sz="1800" dirty="0"/>
          </a:p>
        </p:txBody>
      </p:sp>
      <p:sp>
        <p:nvSpPr>
          <p:cNvPr id="15" name="Text 9"/>
          <p:cNvSpPr/>
          <p:nvPr/>
        </p:nvSpPr>
        <p:spPr>
          <a:xfrm>
            <a:off x="10490597" y="4031218"/>
            <a:ext cx="3404354" cy="594360"/>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Fast training and prediction times, even with large datasets</a:t>
            </a:r>
            <a:endParaRPr lang="en-US" sz="1450" dirty="0"/>
          </a:p>
        </p:txBody>
      </p:sp>
      <p:pic>
        <p:nvPicPr>
          <p:cNvPr id="16" name="Image 4"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6602" y="5002649"/>
            <a:ext cx="278606" cy="278606"/>
          </a:xfrm>
          <a:prstGeom prst="rect">
            <a:avLst/>
          </a:prstGeom>
        </p:spPr>
      </p:pic>
      <p:sp>
        <p:nvSpPr>
          <p:cNvPr id="17" name="Text 10"/>
          <p:cNvSpPr/>
          <p:nvPr/>
        </p:nvSpPr>
        <p:spPr>
          <a:xfrm>
            <a:off x="10490597" y="4997053"/>
            <a:ext cx="2515195" cy="290155"/>
          </a:xfrm>
          <a:prstGeom prst="rect">
            <a:avLst/>
          </a:prstGeom>
          <a:noFill/>
          <a:ln/>
        </p:spPr>
        <p:txBody>
          <a:bodyPr wrap="none" lIns="0" tIns="0" rIns="0" bIns="0" rtlCol="0" anchor="t"/>
          <a:lstStyle/>
          <a:p>
            <a:pPr algn="l" indent="0" marL="0">
              <a:lnSpc>
                <a:spcPts val="2250"/>
              </a:lnSpc>
              <a:buNone/>
            </a:pPr>
            <a:r>
              <a:rPr lang="en-US" sz="1800" dirty="0">
                <a:solidFill>
                  <a:srgbClr val="E5E0DF"/>
                </a:solidFill>
                <a:latin typeface="Poppins Light" pitchFamily="34" charset="0"/>
                <a:ea typeface="Poppins Light" pitchFamily="34" charset="-122"/>
                <a:cs typeface="Poppins Light" pitchFamily="34" charset="-120"/>
              </a:rPr>
              <a:t>Baseline Performance</a:t>
            </a:r>
            <a:endParaRPr lang="en-US" sz="1800" dirty="0"/>
          </a:p>
        </p:txBody>
      </p:sp>
      <p:sp>
        <p:nvSpPr>
          <p:cNvPr id="18" name="Text 11"/>
          <p:cNvSpPr/>
          <p:nvPr/>
        </p:nvSpPr>
        <p:spPr>
          <a:xfrm>
            <a:off x="10490597" y="5472946"/>
            <a:ext cx="3404354" cy="594360"/>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Establishes benchmark for comparing more complex models</a:t>
            </a:r>
            <a:endParaRPr lang="en-US" sz="1450" dirty="0"/>
          </a:p>
        </p:txBody>
      </p:sp>
      <p:pic>
        <p:nvPicPr>
          <p:cNvPr id="19" name="Image 5"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56602" y="6444377"/>
            <a:ext cx="278606" cy="278606"/>
          </a:xfrm>
          <a:prstGeom prst="rect">
            <a:avLst/>
          </a:prstGeom>
        </p:spPr>
      </p:pic>
      <p:sp>
        <p:nvSpPr>
          <p:cNvPr id="20" name="Text 12"/>
          <p:cNvSpPr/>
          <p:nvPr/>
        </p:nvSpPr>
        <p:spPr>
          <a:xfrm>
            <a:off x="10490597" y="6438781"/>
            <a:ext cx="2586038" cy="290155"/>
          </a:xfrm>
          <a:prstGeom prst="rect">
            <a:avLst/>
          </a:prstGeom>
          <a:noFill/>
          <a:ln/>
        </p:spPr>
        <p:txBody>
          <a:bodyPr wrap="none" lIns="0" tIns="0" rIns="0" bIns="0" rtlCol="0" anchor="t"/>
          <a:lstStyle/>
          <a:p>
            <a:pPr algn="l" indent="0" marL="0">
              <a:lnSpc>
                <a:spcPts val="2250"/>
              </a:lnSpc>
              <a:buNone/>
            </a:pPr>
            <a:r>
              <a:rPr lang="en-US" sz="1800" dirty="0">
                <a:solidFill>
                  <a:srgbClr val="E5E0DF"/>
                </a:solidFill>
                <a:latin typeface="Poppins Light" pitchFamily="34" charset="0"/>
                <a:ea typeface="Poppins Light" pitchFamily="34" charset="-122"/>
                <a:cs typeface="Poppins Light" pitchFamily="34" charset="-120"/>
              </a:rPr>
              <a:t>Assumption Validation</a:t>
            </a:r>
            <a:endParaRPr lang="en-US" sz="1800" dirty="0"/>
          </a:p>
        </p:txBody>
      </p:sp>
      <p:sp>
        <p:nvSpPr>
          <p:cNvPr id="21" name="Text 13"/>
          <p:cNvSpPr/>
          <p:nvPr/>
        </p:nvSpPr>
        <p:spPr>
          <a:xfrm>
            <a:off x="10490597" y="6914674"/>
            <a:ext cx="3404354" cy="594360"/>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Tests whether relationships in data are fundamentally linear</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3669" y="540544"/>
            <a:ext cx="6204109" cy="612219"/>
          </a:xfrm>
          <a:prstGeom prst="rect">
            <a:avLst/>
          </a:prstGeom>
          <a:noFill/>
          <a:ln/>
        </p:spPr>
        <p:txBody>
          <a:bodyPr wrap="none" lIns="0" tIns="0" rIns="0" bIns="0" rtlCol="0" anchor="t"/>
          <a:lstStyle/>
          <a:p>
            <a:pPr algn="l" indent="0" marL="0">
              <a:lnSpc>
                <a:spcPts val="4800"/>
              </a:lnSpc>
              <a:buNone/>
            </a:pPr>
            <a:r>
              <a:rPr lang="en-US" sz="3850" dirty="0">
                <a:solidFill>
                  <a:srgbClr val="F2F2F3"/>
                </a:solidFill>
                <a:latin typeface="Poppins Light" pitchFamily="34" charset="0"/>
                <a:ea typeface="Poppins Light" pitchFamily="34" charset="-122"/>
                <a:cs typeface="Poppins Light" pitchFamily="34" charset="-120"/>
              </a:rPr>
              <a:t>Implementation Workflow</a:t>
            </a:r>
            <a:endParaRPr lang="en-US" sz="3850" dirty="0"/>
          </a:p>
        </p:txBody>
      </p:sp>
      <p:pic>
        <p:nvPicPr>
          <p:cNvPr id="3" name="Image 0" descr="preencoded.png">    </p:cNvPr>
          <p:cNvPicPr>
            <a:picLocks noChangeAspect="1"/>
          </p:cNvPicPr>
          <p:nvPr/>
        </p:nvPicPr>
        <p:blipFill>
          <a:blip r:embed="rId1"/>
          <a:stretch>
            <a:fillRect/>
          </a:stretch>
        </p:blipFill>
        <p:spPr>
          <a:xfrm>
            <a:off x="783669" y="1544598"/>
            <a:ext cx="979646" cy="1442323"/>
          </a:xfrm>
          <a:prstGeom prst="rect">
            <a:avLst/>
          </a:prstGeom>
        </p:spPr>
      </p:pic>
      <p:sp>
        <p:nvSpPr>
          <p:cNvPr id="4" name="Text 1"/>
          <p:cNvSpPr/>
          <p:nvPr/>
        </p:nvSpPr>
        <p:spPr>
          <a:xfrm>
            <a:off x="1959173" y="1740456"/>
            <a:ext cx="2449116" cy="306110"/>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Environment Setup</a:t>
            </a:r>
            <a:endParaRPr lang="en-US" sz="1900" dirty="0"/>
          </a:p>
        </p:txBody>
      </p:sp>
      <p:sp>
        <p:nvSpPr>
          <p:cNvPr id="5" name="Text 2"/>
          <p:cNvSpPr/>
          <p:nvPr/>
        </p:nvSpPr>
        <p:spPr>
          <a:xfrm>
            <a:off x="1959173" y="2164080"/>
            <a:ext cx="11887557" cy="626983"/>
          </a:xfrm>
          <a:prstGeom prst="rect">
            <a:avLst/>
          </a:prstGeom>
          <a:noFill/>
          <a:ln/>
        </p:spPr>
        <p:txBody>
          <a:bodyPr wrap="squar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Python 3.8+ with essential libraries: Pandas for data manipulation, NumPy for numerical operations, Matplotlib/Seaborn for visualization, Scikit-learn for machine learning</a:t>
            </a:r>
            <a:endParaRPr lang="en-US" sz="1500" dirty="0"/>
          </a:p>
        </p:txBody>
      </p:sp>
      <p:pic>
        <p:nvPicPr>
          <p:cNvPr id="6" name="Image 1" descr="preencoded.png">    </p:cNvPr>
          <p:cNvPicPr>
            <a:picLocks noChangeAspect="1"/>
          </p:cNvPicPr>
          <p:nvPr/>
        </p:nvPicPr>
        <p:blipFill>
          <a:blip r:embed="rId2"/>
          <a:stretch>
            <a:fillRect/>
          </a:stretch>
        </p:blipFill>
        <p:spPr>
          <a:xfrm>
            <a:off x="783669" y="2986921"/>
            <a:ext cx="979646" cy="1175504"/>
          </a:xfrm>
          <a:prstGeom prst="rect">
            <a:avLst/>
          </a:prstGeom>
        </p:spPr>
      </p:pic>
      <p:sp>
        <p:nvSpPr>
          <p:cNvPr id="7" name="Text 3"/>
          <p:cNvSpPr/>
          <p:nvPr/>
        </p:nvSpPr>
        <p:spPr>
          <a:xfrm>
            <a:off x="1959173" y="3182779"/>
            <a:ext cx="3258026" cy="306110"/>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Data Loading &amp; Exploration</a:t>
            </a:r>
            <a:endParaRPr lang="en-US" sz="1900" dirty="0"/>
          </a:p>
        </p:txBody>
      </p:sp>
      <p:sp>
        <p:nvSpPr>
          <p:cNvPr id="8" name="Text 4"/>
          <p:cNvSpPr/>
          <p:nvPr/>
        </p:nvSpPr>
        <p:spPr>
          <a:xfrm>
            <a:off x="1959173" y="3606403"/>
            <a:ext cx="11887557" cy="31349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Import dataset, perform exploratory data analysis (EDA), visualize distributions, identify correlations between features and salary</a:t>
            </a:r>
            <a:endParaRPr lang="en-US" sz="1500" dirty="0"/>
          </a:p>
        </p:txBody>
      </p:sp>
      <p:pic>
        <p:nvPicPr>
          <p:cNvPr id="9" name="Image 2" descr="preencoded.png">    </p:cNvPr>
          <p:cNvPicPr>
            <a:picLocks noChangeAspect="1"/>
          </p:cNvPicPr>
          <p:nvPr/>
        </p:nvPicPr>
        <p:blipFill>
          <a:blip r:embed="rId3"/>
          <a:stretch>
            <a:fillRect/>
          </a:stretch>
        </p:blipFill>
        <p:spPr>
          <a:xfrm>
            <a:off x="783669" y="4162425"/>
            <a:ext cx="979646" cy="1175504"/>
          </a:xfrm>
          <a:prstGeom prst="rect">
            <a:avLst/>
          </a:prstGeom>
        </p:spPr>
      </p:pic>
      <p:sp>
        <p:nvSpPr>
          <p:cNvPr id="10" name="Text 5"/>
          <p:cNvSpPr/>
          <p:nvPr/>
        </p:nvSpPr>
        <p:spPr>
          <a:xfrm>
            <a:off x="1959173" y="4358283"/>
            <a:ext cx="2933700" cy="306110"/>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Preprocessing Execution</a:t>
            </a:r>
            <a:endParaRPr lang="en-US" sz="1900" dirty="0"/>
          </a:p>
        </p:txBody>
      </p:sp>
      <p:sp>
        <p:nvSpPr>
          <p:cNvPr id="11" name="Text 6"/>
          <p:cNvSpPr/>
          <p:nvPr/>
        </p:nvSpPr>
        <p:spPr>
          <a:xfrm>
            <a:off x="1959173" y="4781907"/>
            <a:ext cx="11887557" cy="31349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Apply cleaning pipeline: handle missing values, encode categorical variables, scale features, split data into training and testing sets</a:t>
            </a:r>
            <a:endParaRPr lang="en-US" sz="1500" dirty="0"/>
          </a:p>
        </p:txBody>
      </p:sp>
      <p:pic>
        <p:nvPicPr>
          <p:cNvPr id="12" name="Image 3" descr="preencoded.png">    </p:cNvPr>
          <p:cNvPicPr>
            <a:picLocks noChangeAspect="1"/>
          </p:cNvPicPr>
          <p:nvPr/>
        </p:nvPicPr>
        <p:blipFill>
          <a:blip r:embed="rId4"/>
          <a:stretch>
            <a:fillRect/>
          </a:stretch>
        </p:blipFill>
        <p:spPr>
          <a:xfrm>
            <a:off x="783669" y="5337929"/>
            <a:ext cx="979646" cy="1175504"/>
          </a:xfrm>
          <a:prstGeom prst="rect">
            <a:avLst/>
          </a:prstGeom>
        </p:spPr>
      </p:pic>
      <p:sp>
        <p:nvSpPr>
          <p:cNvPr id="13" name="Text 7"/>
          <p:cNvSpPr/>
          <p:nvPr/>
        </p:nvSpPr>
        <p:spPr>
          <a:xfrm>
            <a:off x="1959173" y="5533787"/>
            <a:ext cx="2449116" cy="306110"/>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Model Training</a:t>
            </a:r>
            <a:endParaRPr lang="en-US" sz="1900" dirty="0"/>
          </a:p>
        </p:txBody>
      </p:sp>
      <p:sp>
        <p:nvSpPr>
          <p:cNvPr id="14" name="Text 8"/>
          <p:cNvSpPr/>
          <p:nvPr/>
        </p:nvSpPr>
        <p:spPr>
          <a:xfrm>
            <a:off x="1959173" y="5957411"/>
            <a:ext cx="11887557" cy="31349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Initialize LinearRegression() from sklearn.linear_model, fit model on training data using .fit() method, learn optimal coefficients</a:t>
            </a:r>
            <a:endParaRPr lang="en-US" sz="1500" dirty="0"/>
          </a:p>
        </p:txBody>
      </p:sp>
      <p:pic>
        <p:nvPicPr>
          <p:cNvPr id="15" name="Image 4" descr="preencoded.png">    </p:cNvPr>
          <p:cNvPicPr>
            <a:picLocks noChangeAspect="1"/>
          </p:cNvPicPr>
          <p:nvPr/>
        </p:nvPicPr>
        <p:blipFill>
          <a:blip r:embed="rId5"/>
          <a:stretch>
            <a:fillRect/>
          </a:stretch>
        </p:blipFill>
        <p:spPr>
          <a:xfrm>
            <a:off x="783669" y="6513433"/>
            <a:ext cx="979646" cy="1175504"/>
          </a:xfrm>
          <a:prstGeom prst="rect">
            <a:avLst/>
          </a:prstGeom>
        </p:spPr>
      </p:pic>
      <p:sp>
        <p:nvSpPr>
          <p:cNvPr id="16" name="Text 9"/>
          <p:cNvSpPr/>
          <p:nvPr/>
        </p:nvSpPr>
        <p:spPr>
          <a:xfrm>
            <a:off x="1959173" y="6709291"/>
            <a:ext cx="2769632" cy="306110"/>
          </a:xfrm>
          <a:prstGeom prst="rect">
            <a:avLst/>
          </a:prstGeom>
          <a:noFill/>
          <a:ln/>
        </p:spPr>
        <p:txBody>
          <a:bodyPr wrap="none" lIns="0" tIns="0" rIns="0" bIns="0" rtlCol="0" anchor="t"/>
          <a:lstStyle/>
          <a:p>
            <a:pPr algn="l" indent="0" marL="0">
              <a:lnSpc>
                <a:spcPts val="2400"/>
              </a:lnSpc>
              <a:buNone/>
            </a:pPr>
            <a:r>
              <a:rPr lang="en-US" sz="1900" dirty="0">
                <a:solidFill>
                  <a:srgbClr val="E5E0DF"/>
                </a:solidFill>
                <a:latin typeface="Poppins Light" pitchFamily="34" charset="0"/>
                <a:ea typeface="Poppins Light" pitchFamily="34" charset="-122"/>
                <a:cs typeface="Poppins Light" pitchFamily="34" charset="-120"/>
              </a:rPr>
              <a:t>Prediction &amp; Evaluation</a:t>
            </a:r>
            <a:endParaRPr lang="en-US" sz="1900" dirty="0"/>
          </a:p>
        </p:txBody>
      </p:sp>
      <p:sp>
        <p:nvSpPr>
          <p:cNvPr id="17" name="Text 10"/>
          <p:cNvSpPr/>
          <p:nvPr/>
        </p:nvSpPr>
        <p:spPr>
          <a:xfrm>
            <a:off x="1959173" y="7132915"/>
            <a:ext cx="11887557" cy="313492"/>
          </a:xfrm>
          <a:prstGeom prst="rect">
            <a:avLst/>
          </a:prstGeom>
          <a:noFill/>
          <a:ln/>
        </p:spPr>
        <p:txBody>
          <a:bodyPr wrap="none" lIns="0" tIns="0" rIns="0" bIns="0" rtlCol="0" anchor="t"/>
          <a:lstStyle/>
          <a:p>
            <a:pPr algn="l" indent="0" marL="0">
              <a:lnSpc>
                <a:spcPts val="2450"/>
              </a:lnSpc>
              <a:buNone/>
            </a:pPr>
            <a:r>
              <a:rPr lang="en-US" sz="1500" dirty="0">
                <a:solidFill>
                  <a:srgbClr val="E5E0DF"/>
                </a:solidFill>
                <a:latin typeface="Roboto Light" pitchFamily="34" charset="0"/>
                <a:ea typeface="Roboto Light" pitchFamily="34" charset="-122"/>
                <a:cs typeface="Roboto Light" pitchFamily="34" charset="-120"/>
              </a:rPr>
              <a:t>Generate predictions on test set, calculate performance metrics, analyze residuals to validate model assumptions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7431" y="273129"/>
            <a:ext cx="3338274" cy="310396"/>
          </a:xfrm>
          <a:prstGeom prst="rect">
            <a:avLst/>
          </a:prstGeom>
          <a:noFill/>
          <a:ln/>
        </p:spPr>
        <p:txBody>
          <a:bodyPr wrap="none" lIns="0" tIns="0" rIns="0" bIns="0" rtlCol="0" anchor="t"/>
          <a:lstStyle/>
          <a:p>
            <a:pPr algn="l" indent="0" marL="0">
              <a:lnSpc>
                <a:spcPts val="2400"/>
              </a:lnSpc>
              <a:buNone/>
            </a:pPr>
            <a:r>
              <a:rPr lang="en-US" sz="1950" dirty="0">
                <a:solidFill>
                  <a:srgbClr val="F2F2F3"/>
                </a:solidFill>
                <a:latin typeface="Poppins Light" pitchFamily="34" charset="0"/>
                <a:ea typeface="Poppins Light" pitchFamily="34" charset="-122"/>
                <a:cs typeface="Poppins Light" pitchFamily="34" charset="-120"/>
              </a:rPr>
              <a:t>Model Performance Results</a:t>
            </a:r>
            <a:endParaRPr lang="en-US" sz="1950" dirty="0"/>
          </a:p>
        </p:txBody>
      </p:sp>
      <p:sp>
        <p:nvSpPr>
          <p:cNvPr id="3" name="Text 1"/>
          <p:cNvSpPr/>
          <p:nvPr/>
        </p:nvSpPr>
        <p:spPr>
          <a:xfrm>
            <a:off x="397431" y="831890"/>
            <a:ext cx="4529018" cy="327779"/>
          </a:xfrm>
          <a:prstGeom prst="rect">
            <a:avLst/>
          </a:prstGeom>
          <a:noFill/>
          <a:ln/>
        </p:spPr>
        <p:txBody>
          <a:bodyPr wrap="none" lIns="0" tIns="0" rIns="0" bIns="0" rtlCol="0" anchor="t"/>
          <a:lstStyle/>
          <a:p>
            <a:pPr algn="ctr" indent="0" marL="0">
              <a:lnSpc>
                <a:spcPts val="2550"/>
              </a:lnSpc>
              <a:buNone/>
            </a:pPr>
            <a:r>
              <a:rPr lang="en-US" sz="2550" dirty="0">
                <a:solidFill>
                  <a:srgbClr val="E5E0DF"/>
                </a:solidFill>
                <a:latin typeface="Poppins Light" pitchFamily="34" charset="0"/>
                <a:ea typeface="Poppins Light" pitchFamily="34" charset="-122"/>
                <a:cs typeface="Poppins Light" pitchFamily="34" charset="-120"/>
              </a:rPr>
              <a:t>0.82</a:t>
            </a:r>
            <a:endParaRPr lang="en-US" sz="2550" dirty="0"/>
          </a:p>
        </p:txBody>
      </p:sp>
      <p:sp>
        <p:nvSpPr>
          <p:cNvPr id="4" name="Text 2"/>
          <p:cNvSpPr/>
          <p:nvPr/>
        </p:nvSpPr>
        <p:spPr>
          <a:xfrm>
            <a:off x="2040969" y="1283732"/>
            <a:ext cx="1241941" cy="155138"/>
          </a:xfrm>
          <a:prstGeom prst="rect">
            <a:avLst/>
          </a:prstGeom>
          <a:noFill/>
          <a:ln/>
        </p:spPr>
        <p:txBody>
          <a:bodyPr wrap="none" lIns="0" tIns="0" rIns="0" bIns="0" rtlCol="0" anchor="t"/>
          <a:lstStyle/>
          <a:p>
            <a:pPr algn="ctr" indent="0" marL="0">
              <a:lnSpc>
                <a:spcPts val="1200"/>
              </a:lnSpc>
              <a:buNone/>
            </a:pPr>
            <a:r>
              <a:rPr lang="en-US" sz="950" dirty="0">
                <a:solidFill>
                  <a:srgbClr val="E5E0DF"/>
                </a:solidFill>
                <a:latin typeface="Poppins Light" pitchFamily="34" charset="0"/>
                <a:ea typeface="Poppins Light" pitchFamily="34" charset="-122"/>
                <a:cs typeface="Poppins Light" pitchFamily="34" charset="-120"/>
              </a:rPr>
              <a:t>R² Score</a:t>
            </a:r>
            <a:endParaRPr lang="en-US" sz="950" dirty="0"/>
          </a:p>
        </p:txBody>
      </p:sp>
      <p:sp>
        <p:nvSpPr>
          <p:cNvPr id="5" name="Text 3"/>
          <p:cNvSpPr/>
          <p:nvPr/>
        </p:nvSpPr>
        <p:spPr>
          <a:xfrm>
            <a:off x="397431" y="1498402"/>
            <a:ext cx="4529018" cy="318135"/>
          </a:xfrm>
          <a:prstGeom prst="rect">
            <a:avLst/>
          </a:prstGeom>
          <a:noFill/>
          <a:ln/>
        </p:spPr>
        <p:txBody>
          <a:bodyPr wrap="square" lIns="0" tIns="0" rIns="0" bIns="0" rtlCol="0" anchor="t"/>
          <a:lstStyle/>
          <a:p>
            <a:pPr algn="ctr" indent="0" marL="0">
              <a:lnSpc>
                <a:spcPts val="1250"/>
              </a:lnSpc>
              <a:buNone/>
            </a:pPr>
            <a:r>
              <a:rPr lang="en-US" sz="750" dirty="0">
                <a:solidFill>
                  <a:srgbClr val="E5E0DF"/>
                </a:solidFill>
                <a:latin typeface="Roboto Light" pitchFamily="34" charset="0"/>
                <a:ea typeface="Roboto Light" pitchFamily="34" charset="-122"/>
                <a:cs typeface="Roboto Light" pitchFamily="34" charset="-120"/>
              </a:rPr>
              <a:t>The model explains 82% of variance in salary data, indicating strong predictive capability and good fit to underlying patterns</a:t>
            </a:r>
            <a:endParaRPr lang="en-US" sz="750" dirty="0"/>
          </a:p>
        </p:txBody>
      </p:sp>
      <p:sp>
        <p:nvSpPr>
          <p:cNvPr id="6" name="Text 4"/>
          <p:cNvSpPr/>
          <p:nvPr/>
        </p:nvSpPr>
        <p:spPr>
          <a:xfrm>
            <a:off x="5050631" y="831890"/>
            <a:ext cx="4529018" cy="327779"/>
          </a:xfrm>
          <a:prstGeom prst="rect">
            <a:avLst/>
          </a:prstGeom>
          <a:noFill/>
          <a:ln/>
        </p:spPr>
        <p:txBody>
          <a:bodyPr wrap="none" lIns="0" tIns="0" rIns="0" bIns="0" rtlCol="0" anchor="t"/>
          <a:lstStyle/>
          <a:p>
            <a:pPr algn="ctr" indent="0" marL="0">
              <a:lnSpc>
                <a:spcPts val="2550"/>
              </a:lnSpc>
              <a:buNone/>
            </a:pPr>
            <a:r>
              <a:rPr lang="en-US" sz="2550" dirty="0">
                <a:solidFill>
                  <a:srgbClr val="E5E0DF"/>
                </a:solidFill>
                <a:latin typeface="Poppins Light" pitchFamily="34" charset="0"/>
                <a:ea typeface="Poppins Light" pitchFamily="34" charset="-122"/>
                <a:cs typeface="Poppins Light" pitchFamily="34" charset="-120"/>
              </a:rPr>
              <a:t>$8.2K</a:t>
            </a:r>
            <a:endParaRPr lang="en-US" sz="2550" dirty="0"/>
          </a:p>
        </p:txBody>
      </p:sp>
      <p:sp>
        <p:nvSpPr>
          <p:cNvPr id="7" name="Text 5"/>
          <p:cNvSpPr/>
          <p:nvPr/>
        </p:nvSpPr>
        <p:spPr>
          <a:xfrm>
            <a:off x="6694170" y="1283732"/>
            <a:ext cx="1241941" cy="155138"/>
          </a:xfrm>
          <a:prstGeom prst="rect">
            <a:avLst/>
          </a:prstGeom>
          <a:noFill/>
          <a:ln/>
        </p:spPr>
        <p:txBody>
          <a:bodyPr wrap="none" lIns="0" tIns="0" rIns="0" bIns="0" rtlCol="0" anchor="t"/>
          <a:lstStyle/>
          <a:p>
            <a:pPr algn="ctr" indent="0" marL="0">
              <a:lnSpc>
                <a:spcPts val="1200"/>
              </a:lnSpc>
              <a:buNone/>
            </a:pPr>
            <a:r>
              <a:rPr lang="en-US" sz="950" dirty="0">
                <a:solidFill>
                  <a:srgbClr val="E5E0DF"/>
                </a:solidFill>
                <a:latin typeface="Poppins Light" pitchFamily="34" charset="0"/>
                <a:ea typeface="Poppins Light" pitchFamily="34" charset="-122"/>
                <a:cs typeface="Poppins Light" pitchFamily="34" charset="-120"/>
              </a:rPr>
              <a:t>Mean Absolute Error</a:t>
            </a:r>
            <a:endParaRPr lang="en-US" sz="950" dirty="0"/>
          </a:p>
        </p:txBody>
      </p:sp>
      <p:sp>
        <p:nvSpPr>
          <p:cNvPr id="8" name="Text 6"/>
          <p:cNvSpPr/>
          <p:nvPr/>
        </p:nvSpPr>
        <p:spPr>
          <a:xfrm>
            <a:off x="5050631" y="1498402"/>
            <a:ext cx="4529018" cy="318135"/>
          </a:xfrm>
          <a:prstGeom prst="rect">
            <a:avLst/>
          </a:prstGeom>
          <a:noFill/>
          <a:ln/>
        </p:spPr>
        <p:txBody>
          <a:bodyPr wrap="square" lIns="0" tIns="0" rIns="0" bIns="0" rtlCol="0" anchor="t"/>
          <a:lstStyle/>
          <a:p>
            <a:pPr algn="ctr" indent="0" marL="0">
              <a:lnSpc>
                <a:spcPts val="1250"/>
              </a:lnSpc>
              <a:buNone/>
            </a:pPr>
            <a:r>
              <a:rPr lang="en-US" sz="750" dirty="0">
                <a:solidFill>
                  <a:srgbClr val="E5E0DF"/>
                </a:solidFill>
                <a:latin typeface="Roboto Light" pitchFamily="34" charset="0"/>
                <a:ea typeface="Roboto Light" pitchFamily="34" charset="-122"/>
                <a:cs typeface="Roboto Light" pitchFamily="34" charset="-120"/>
              </a:rPr>
              <a:t>Average prediction error of $8,200, representing reasonable accuracy for practical salary estimation applications</a:t>
            </a:r>
            <a:endParaRPr lang="en-US" sz="750" dirty="0"/>
          </a:p>
        </p:txBody>
      </p:sp>
      <p:sp>
        <p:nvSpPr>
          <p:cNvPr id="9" name="Text 7"/>
          <p:cNvSpPr/>
          <p:nvPr/>
        </p:nvSpPr>
        <p:spPr>
          <a:xfrm>
            <a:off x="9703832" y="831890"/>
            <a:ext cx="4529018" cy="327779"/>
          </a:xfrm>
          <a:prstGeom prst="rect">
            <a:avLst/>
          </a:prstGeom>
          <a:noFill/>
          <a:ln/>
        </p:spPr>
        <p:txBody>
          <a:bodyPr wrap="none" lIns="0" tIns="0" rIns="0" bIns="0" rtlCol="0" anchor="t"/>
          <a:lstStyle/>
          <a:p>
            <a:pPr algn="ctr" indent="0" marL="0">
              <a:lnSpc>
                <a:spcPts val="2550"/>
              </a:lnSpc>
              <a:buNone/>
            </a:pPr>
            <a:r>
              <a:rPr lang="en-US" sz="2550" dirty="0">
                <a:solidFill>
                  <a:srgbClr val="E5E0DF"/>
                </a:solidFill>
                <a:latin typeface="Poppins Light" pitchFamily="34" charset="0"/>
                <a:ea typeface="Poppins Light" pitchFamily="34" charset="-122"/>
                <a:cs typeface="Poppins Light" pitchFamily="34" charset="-120"/>
              </a:rPr>
              <a:t>$11.5K</a:t>
            </a:r>
            <a:endParaRPr lang="en-US" sz="2550" dirty="0"/>
          </a:p>
        </p:txBody>
      </p:sp>
      <p:sp>
        <p:nvSpPr>
          <p:cNvPr id="10" name="Text 8"/>
          <p:cNvSpPr/>
          <p:nvPr/>
        </p:nvSpPr>
        <p:spPr>
          <a:xfrm>
            <a:off x="11249263" y="1283732"/>
            <a:ext cx="1438037" cy="155138"/>
          </a:xfrm>
          <a:prstGeom prst="rect">
            <a:avLst/>
          </a:prstGeom>
          <a:noFill/>
          <a:ln/>
        </p:spPr>
        <p:txBody>
          <a:bodyPr wrap="none" lIns="0" tIns="0" rIns="0" bIns="0" rtlCol="0" anchor="t"/>
          <a:lstStyle/>
          <a:p>
            <a:pPr algn="ctr" indent="0" marL="0">
              <a:lnSpc>
                <a:spcPts val="1200"/>
              </a:lnSpc>
              <a:buNone/>
            </a:pPr>
            <a:r>
              <a:rPr lang="en-US" sz="950" dirty="0">
                <a:solidFill>
                  <a:srgbClr val="E5E0DF"/>
                </a:solidFill>
                <a:latin typeface="Poppins Light" pitchFamily="34" charset="0"/>
                <a:ea typeface="Poppins Light" pitchFamily="34" charset="-122"/>
                <a:cs typeface="Poppins Light" pitchFamily="34" charset="-120"/>
              </a:rPr>
              <a:t>Root Mean Square Error</a:t>
            </a:r>
            <a:endParaRPr lang="en-US" sz="950" dirty="0"/>
          </a:p>
        </p:txBody>
      </p:sp>
      <p:sp>
        <p:nvSpPr>
          <p:cNvPr id="11" name="Text 9"/>
          <p:cNvSpPr/>
          <p:nvPr/>
        </p:nvSpPr>
        <p:spPr>
          <a:xfrm>
            <a:off x="9703832" y="1498402"/>
            <a:ext cx="4529018" cy="318135"/>
          </a:xfrm>
          <a:prstGeom prst="rect">
            <a:avLst/>
          </a:prstGeom>
          <a:noFill/>
          <a:ln/>
        </p:spPr>
        <p:txBody>
          <a:bodyPr wrap="square" lIns="0" tIns="0" rIns="0" bIns="0" rtlCol="0" anchor="t"/>
          <a:lstStyle/>
          <a:p>
            <a:pPr algn="ctr" indent="0" marL="0">
              <a:lnSpc>
                <a:spcPts val="1250"/>
              </a:lnSpc>
              <a:buNone/>
            </a:pPr>
            <a:r>
              <a:rPr lang="en-US" sz="750" dirty="0">
                <a:solidFill>
                  <a:srgbClr val="E5E0DF"/>
                </a:solidFill>
                <a:latin typeface="Roboto Light" pitchFamily="34" charset="0"/>
                <a:ea typeface="Roboto Light" pitchFamily="34" charset="-122"/>
                <a:cs typeface="Roboto Light" pitchFamily="34" charset="-120"/>
              </a:rPr>
              <a:t>RMSE of $11,500 shows the model handles most predictions well, with some larger errors on outlier cases</a:t>
            </a:r>
            <a:endParaRPr lang="en-US" sz="750" dirty="0"/>
          </a:p>
        </p:txBody>
      </p:sp>
      <p:sp>
        <p:nvSpPr>
          <p:cNvPr id="12" name="Shape 10"/>
          <p:cNvSpPr/>
          <p:nvPr/>
        </p:nvSpPr>
        <p:spPr>
          <a:xfrm>
            <a:off x="397431" y="1977823"/>
            <a:ext cx="13835539" cy="20003"/>
          </a:xfrm>
          <a:prstGeom prst="rect">
            <a:avLst/>
          </a:prstGeom>
          <a:solidFill>
            <a:srgbClr val="E5E0DF">
              <a:alpha val="50000"/>
            </a:srgbClr>
          </a:solidFill>
          <a:ln/>
        </p:spPr>
      </p:sp>
      <p:sp>
        <p:nvSpPr>
          <p:cNvPr id="13" name="Text 11"/>
          <p:cNvSpPr/>
          <p:nvPr/>
        </p:nvSpPr>
        <p:spPr>
          <a:xfrm>
            <a:off x="397431" y="2146697"/>
            <a:ext cx="1914882" cy="186333"/>
          </a:xfrm>
          <a:prstGeom prst="rect">
            <a:avLst/>
          </a:prstGeom>
          <a:noFill/>
          <a:ln/>
        </p:spPr>
        <p:txBody>
          <a:bodyPr wrap="none" lIns="0" tIns="0" rIns="0" bIns="0" rtlCol="0" anchor="t"/>
          <a:lstStyle/>
          <a:p>
            <a:pPr algn="l" indent="0" marL="0">
              <a:lnSpc>
                <a:spcPts val="1450"/>
              </a:lnSpc>
              <a:buNone/>
            </a:pPr>
            <a:r>
              <a:rPr lang="en-US" sz="1150" dirty="0">
                <a:solidFill>
                  <a:srgbClr val="F2F2F3"/>
                </a:solidFill>
                <a:latin typeface="Poppins Light" pitchFamily="34" charset="0"/>
                <a:ea typeface="Poppins Light" pitchFamily="34" charset="-122"/>
                <a:cs typeface="Poppins Light" pitchFamily="34" charset="-120"/>
              </a:rPr>
              <a:t>Performance Visualization</a:t>
            </a:r>
            <a:endParaRPr lang="en-US" sz="1150" dirty="0"/>
          </a:p>
        </p:txBody>
      </p:sp>
      <p:pic>
        <p:nvPicPr>
          <p:cNvPr id="14" name="Image 0" descr="preencoded.png">    </p:cNvPr>
          <p:cNvPicPr>
            <a:picLocks noChangeAspect="1"/>
          </p:cNvPicPr>
          <p:nvPr/>
        </p:nvPicPr>
        <p:blipFill>
          <a:blip r:embed="rId1"/>
          <a:stretch>
            <a:fillRect/>
          </a:stretch>
        </p:blipFill>
        <p:spPr>
          <a:xfrm>
            <a:off x="397431" y="2481977"/>
            <a:ext cx="13835539" cy="7449741"/>
          </a:xfrm>
          <a:prstGeom prst="rect">
            <a:avLst/>
          </a:prstGeom>
        </p:spPr>
      </p:pic>
      <p:sp>
        <p:nvSpPr>
          <p:cNvPr id="15" name="Shape 12"/>
          <p:cNvSpPr/>
          <p:nvPr/>
        </p:nvSpPr>
        <p:spPr>
          <a:xfrm>
            <a:off x="6563558" y="9931718"/>
            <a:ext cx="99298" cy="99298"/>
          </a:xfrm>
          <a:prstGeom prst="roundRect">
            <a:avLst>
              <a:gd name="adj" fmla="val 18417"/>
            </a:avLst>
          </a:prstGeom>
          <a:solidFill>
            <a:srgbClr val="5F5F67"/>
          </a:solidFill>
          <a:ln/>
        </p:spPr>
      </p:sp>
      <p:sp>
        <p:nvSpPr>
          <p:cNvPr id="16" name="Text 13"/>
          <p:cNvSpPr/>
          <p:nvPr/>
        </p:nvSpPr>
        <p:spPr>
          <a:xfrm>
            <a:off x="6723817" y="9931718"/>
            <a:ext cx="515183" cy="99417"/>
          </a:xfrm>
          <a:prstGeom prst="rect">
            <a:avLst/>
          </a:prstGeom>
          <a:noFill/>
          <a:ln/>
        </p:spPr>
        <p:txBody>
          <a:bodyPr wrap="none" lIns="0" tIns="0" rIns="0" bIns="0" rtlCol="0" anchor="t"/>
          <a:lstStyle/>
          <a:p>
            <a:pPr algn="l" indent="0" marL="0">
              <a:lnSpc>
                <a:spcPts val="750"/>
              </a:lnSpc>
              <a:buNone/>
            </a:pPr>
            <a:r>
              <a:rPr lang="en-US" sz="750" dirty="0">
                <a:solidFill>
                  <a:srgbClr val="E5E0DF"/>
                </a:solidFill>
                <a:latin typeface="Roboto Light" pitchFamily="34" charset="0"/>
                <a:ea typeface="Roboto Light" pitchFamily="34" charset="-122"/>
                <a:cs typeface="Roboto Light" pitchFamily="34" charset="-120"/>
              </a:rPr>
              <a:t>Training Set</a:t>
            </a:r>
            <a:endParaRPr lang="en-US" sz="750" dirty="0"/>
          </a:p>
        </p:txBody>
      </p:sp>
      <p:sp>
        <p:nvSpPr>
          <p:cNvPr id="17" name="Shape 14"/>
          <p:cNvSpPr/>
          <p:nvPr/>
        </p:nvSpPr>
        <p:spPr>
          <a:xfrm>
            <a:off x="7391400" y="9931718"/>
            <a:ext cx="99298" cy="99298"/>
          </a:xfrm>
          <a:prstGeom prst="roundRect">
            <a:avLst>
              <a:gd name="adj" fmla="val 18417"/>
            </a:avLst>
          </a:prstGeom>
          <a:solidFill>
            <a:srgbClr val="A7A7AE"/>
          </a:solidFill>
          <a:ln/>
        </p:spPr>
      </p:sp>
      <p:sp>
        <p:nvSpPr>
          <p:cNvPr id="18" name="Text 15"/>
          <p:cNvSpPr/>
          <p:nvPr/>
        </p:nvSpPr>
        <p:spPr>
          <a:xfrm>
            <a:off x="7551658" y="9931718"/>
            <a:ext cx="486013" cy="99417"/>
          </a:xfrm>
          <a:prstGeom prst="rect">
            <a:avLst/>
          </a:prstGeom>
          <a:noFill/>
          <a:ln/>
        </p:spPr>
        <p:txBody>
          <a:bodyPr wrap="none" lIns="0" tIns="0" rIns="0" bIns="0" rtlCol="0" anchor="t"/>
          <a:lstStyle/>
          <a:p>
            <a:pPr algn="l" indent="0" marL="0">
              <a:lnSpc>
                <a:spcPts val="750"/>
              </a:lnSpc>
              <a:buNone/>
            </a:pPr>
            <a:r>
              <a:rPr lang="en-US" sz="750" dirty="0">
                <a:solidFill>
                  <a:srgbClr val="E5E0DF"/>
                </a:solidFill>
                <a:latin typeface="Roboto Light" pitchFamily="34" charset="0"/>
                <a:ea typeface="Roboto Light" pitchFamily="34" charset="-122"/>
                <a:cs typeface="Roboto Light" pitchFamily="34" charset="-120"/>
              </a:rPr>
              <a:t>Testing Set</a:t>
            </a:r>
            <a:endParaRPr lang="en-US" sz="750" dirty="0"/>
          </a:p>
        </p:txBody>
      </p:sp>
      <p:sp>
        <p:nvSpPr>
          <p:cNvPr id="19" name="Text 16"/>
          <p:cNvSpPr/>
          <p:nvPr/>
        </p:nvSpPr>
        <p:spPr>
          <a:xfrm>
            <a:off x="397431" y="10341531"/>
            <a:ext cx="13835539" cy="159068"/>
          </a:xfrm>
          <a:prstGeom prst="rect">
            <a:avLst/>
          </a:prstGeom>
          <a:noFill/>
          <a:ln/>
        </p:spPr>
        <p:txBody>
          <a:bodyPr wrap="none" lIns="0" tIns="0" rIns="0" bIns="0" rtlCol="0" anchor="t"/>
          <a:lstStyle/>
          <a:p>
            <a:pPr algn="l" indent="0" marL="0">
              <a:lnSpc>
                <a:spcPts val="1250"/>
              </a:lnSpc>
              <a:buNone/>
            </a:pPr>
            <a:r>
              <a:rPr lang="en-US" sz="750" dirty="0">
                <a:solidFill>
                  <a:srgbClr val="E5E0DF"/>
                </a:solidFill>
                <a:latin typeface="Roboto Light" pitchFamily="34" charset="0"/>
                <a:ea typeface="Roboto Light" pitchFamily="34" charset="-122"/>
                <a:cs typeface="Roboto Light" pitchFamily="34" charset="-120"/>
              </a:rPr>
              <a:t>The close alignment between training and testing metrics indicates the model generalizes well without overfitting, making it reliable for real-world salary predictions.</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28687"/>
            <a:ext cx="5612368" cy="620078"/>
          </a:xfrm>
          <a:prstGeom prst="rect">
            <a:avLst/>
          </a:prstGeom>
          <a:noFill/>
          <a:ln/>
        </p:spPr>
        <p:txBody>
          <a:bodyPr wrap="none" lIns="0" tIns="0" rIns="0" bIns="0" rtlCol="0" anchor="t"/>
          <a:lstStyle/>
          <a:p>
            <a:pPr algn="l" indent="0" marL="0">
              <a:lnSpc>
                <a:spcPts val="4850"/>
              </a:lnSpc>
              <a:buNone/>
            </a:pPr>
            <a:r>
              <a:rPr lang="en-US" sz="3900" dirty="0">
                <a:solidFill>
                  <a:srgbClr val="F2F2F3"/>
                </a:solidFill>
                <a:latin typeface="Poppins Light" pitchFamily="34" charset="0"/>
                <a:ea typeface="Poppins Light" pitchFamily="34" charset="-122"/>
                <a:cs typeface="Poppins Light" pitchFamily="34" charset="-120"/>
              </a:rPr>
              <a:t>Challenges &amp; Solutions</a:t>
            </a:r>
            <a:endParaRPr lang="en-US" sz="3900" dirty="0"/>
          </a:p>
        </p:txBody>
      </p:sp>
      <p:sp>
        <p:nvSpPr>
          <p:cNvPr id="3" name="Shape 1"/>
          <p:cNvSpPr/>
          <p:nvPr/>
        </p:nvSpPr>
        <p:spPr>
          <a:xfrm>
            <a:off x="793790" y="1945600"/>
            <a:ext cx="6422231" cy="2578418"/>
          </a:xfrm>
          <a:prstGeom prst="roundRect">
            <a:avLst>
              <a:gd name="adj" fmla="val 4256"/>
            </a:avLst>
          </a:prstGeom>
          <a:solidFill>
            <a:srgbClr val="050505"/>
          </a:solidFill>
          <a:ln w="22860">
            <a:solidFill>
              <a:srgbClr val="56565B"/>
            </a:solidFill>
            <a:prstDash val="solid"/>
          </a:ln>
        </p:spPr>
      </p:sp>
      <p:sp>
        <p:nvSpPr>
          <p:cNvPr id="4" name="Shape 2"/>
          <p:cNvSpPr/>
          <p:nvPr/>
        </p:nvSpPr>
        <p:spPr>
          <a:xfrm>
            <a:off x="770930" y="1945600"/>
            <a:ext cx="91440" cy="2578418"/>
          </a:xfrm>
          <a:prstGeom prst="roundRect">
            <a:avLst>
              <a:gd name="adj" fmla="val 91163"/>
            </a:avLst>
          </a:prstGeom>
          <a:solidFill>
            <a:srgbClr val="F2F2F3"/>
          </a:solidFill>
          <a:ln/>
        </p:spPr>
      </p:sp>
      <p:sp>
        <p:nvSpPr>
          <p:cNvPr id="5" name="Text 3"/>
          <p:cNvSpPr/>
          <p:nvPr/>
        </p:nvSpPr>
        <p:spPr>
          <a:xfrm>
            <a:off x="1083588" y="2166818"/>
            <a:ext cx="3203019"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Poppins Light" pitchFamily="34" charset="0"/>
                <a:ea typeface="Poppins Light" pitchFamily="34" charset="-122"/>
                <a:cs typeface="Poppins Light" pitchFamily="34" charset="-120"/>
              </a:rPr>
              <a:t>Challenge: Outlier Salaries</a:t>
            </a:r>
            <a:endParaRPr lang="en-US" sz="1950" dirty="0"/>
          </a:p>
        </p:txBody>
      </p:sp>
      <p:sp>
        <p:nvSpPr>
          <p:cNvPr id="6" name="Text 4"/>
          <p:cNvSpPr/>
          <p:nvPr/>
        </p:nvSpPr>
        <p:spPr>
          <a:xfrm>
            <a:off x="1083588" y="2596039"/>
            <a:ext cx="5911215" cy="635079"/>
          </a:xfrm>
          <a:prstGeom prst="rect">
            <a:avLst/>
          </a:prstGeom>
          <a:noFill/>
          <a:ln/>
        </p:spPr>
        <p:txBody>
          <a:bodyPr wrap="square" lIns="0" tIns="0" rIns="0" bIns="0" rtlCol="0" anchor="t"/>
          <a:lstStyle/>
          <a:p>
            <a:pPr algn="l" indent="0" marL="0">
              <a:lnSpc>
                <a:spcPts val="2500"/>
              </a:lnSpc>
              <a:buNone/>
            </a:pPr>
            <a:r>
              <a:rPr lang="en-US" sz="1550" b="1" dirty="0">
                <a:solidFill>
                  <a:srgbClr val="E5E0DF"/>
                </a:solidFill>
                <a:latin typeface="Roboto Light" pitchFamily="34" charset="0"/>
                <a:ea typeface="Roboto Light" pitchFamily="34" charset="-122"/>
                <a:cs typeface="Roboto Light" pitchFamily="34" charset="-120"/>
              </a:rPr>
              <a:t>Issue:</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Executive-level salaries and niche roles created extreme outliers that skewed model predictions</a:t>
            </a:r>
            <a:endParaRPr lang="en-US" sz="1550" dirty="0"/>
          </a:p>
        </p:txBody>
      </p:sp>
      <p:sp>
        <p:nvSpPr>
          <p:cNvPr id="7" name="Text 5"/>
          <p:cNvSpPr/>
          <p:nvPr/>
        </p:nvSpPr>
        <p:spPr>
          <a:xfrm>
            <a:off x="1083588" y="3350181"/>
            <a:ext cx="5911215" cy="952619"/>
          </a:xfrm>
          <a:prstGeom prst="rect">
            <a:avLst/>
          </a:prstGeom>
          <a:noFill/>
          <a:ln/>
        </p:spPr>
        <p:txBody>
          <a:bodyPr wrap="square" lIns="0" tIns="0" rIns="0" bIns="0" rtlCol="0" anchor="t"/>
          <a:lstStyle/>
          <a:p>
            <a:pPr algn="l" indent="0" marL="0">
              <a:lnSpc>
                <a:spcPts val="2500"/>
              </a:lnSpc>
              <a:buNone/>
            </a:pPr>
            <a:r>
              <a:rPr lang="en-US" sz="1550" b="1" dirty="0">
                <a:solidFill>
                  <a:srgbClr val="FF2E45"/>
                </a:solidFill>
                <a:latin typeface="Roboto Light" pitchFamily="34" charset="0"/>
                <a:ea typeface="Roboto Light" pitchFamily="34" charset="-122"/>
                <a:cs typeface="Roboto Light" pitchFamily="34" charset="-120"/>
              </a:rPr>
              <a:t>Solution:</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Applied Interquartile Range (IQR) method to identify and cap extreme values at 95th percentile, improving model stability while retaining data diversity</a:t>
            </a:r>
            <a:endParaRPr lang="en-US" sz="1550" dirty="0"/>
          </a:p>
        </p:txBody>
      </p:sp>
      <p:sp>
        <p:nvSpPr>
          <p:cNvPr id="8" name="Shape 6"/>
          <p:cNvSpPr/>
          <p:nvPr/>
        </p:nvSpPr>
        <p:spPr>
          <a:xfrm>
            <a:off x="7414379" y="1945600"/>
            <a:ext cx="6422231" cy="2578418"/>
          </a:xfrm>
          <a:prstGeom prst="roundRect">
            <a:avLst>
              <a:gd name="adj" fmla="val 4256"/>
            </a:avLst>
          </a:prstGeom>
          <a:solidFill>
            <a:srgbClr val="050505"/>
          </a:solidFill>
          <a:ln w="22860">
            <a:solidFill>
              <a:srgbClr val="56565B"/>
            </a:solidFill>
            <a:prstDash val="solid"/>
          </a:ln>
        </p:spPr>
      </p:sp>
      <p:sp>
        <p:nvSpPr>
          <p:cNvPr id="9" name="Shape 7"/>
          <p:cNvSpPr/>
          <p:nvPr/>
        </p:nvSpPr>
        <p:spPr>
          <a:xfrm>
            <a:off x="7391519" y="1945600"/>
            <a:ext cx="91440" cy="2578418"/>
          </a:xfrm>
          <a:prstGeom prst="roundRect">
            <a:avLst>
              <a:gd name="adj" fmla="val 91163"/>
            </a:avLst>
          </a:prstGeom>
          <a:solidFill>
            <a:srgbClr val="F2F2F3"/>
          </a:solidFill>
          <a:ln/>
        </p:spPr>
      </p:sp>
      <p:sp>
        <p:nvSpPr>
          <p:cNvPr id="10" name="Text 8"/>
          <p:cNvSpPr/>
          <p:nvPr/>
        </p:nvSpPr>
        <p:spPr>
          <a:xfrm>
            <a:off x="7704177" y="2166818"/>
            <a:ext cx="3273981"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Poppins Light" pitchFamily="34" charset="0"/>
                <a:ea typeface="Poppins Light" pitchFamily="34" charset="-122"/>
                <a:cs typeface="Poppins Light" pitchFamily="34" charset="-120"/>
              </a:rPr>
              <a:t>Challenge: Multicollinearity</a:t>
            </a:r>
            <a:endParaRPr lang="en-US" sz="1950" dirty="0"/>
          </a:p>
        </p:txBody>
      </p:sp>
      <p:sp>
        <p:nvSpPr>
          <p:cNvPr id="11" name="Text 9"/>
          <p:cNvSpPr/>
          <p:nvPr/>
        </p:nvSpPr>
        <p:spPr>
          <a:xfrm>
            <a:off x="7704177" y="2596039"/>
            <a:ext cx="5911215" cy="635079"/>
          </a:xfrm>
          <a:prstGeom prst="rect">
            <a:avLst/>
          </a:prstGeom>
          <a:noFill/>
          <a:ln/>
        </p:spPr>
        <p:txBody>
          <a:bodyPr wrap="square" lIns="0" tIns="0" rIns="0" bIns="0" rtlCol="0" anchor="t"/>
          <a:lstStyle/>
          <a:p>
            <a:pPr algn="l" indent="0" marL="0">
              <a:lnSpc>
                <a:spcPts val="2500"/>
              </a:lnSpc>
              <a:buNone/>
            </a:pPr>
            <a:r>
              <a:rPr lang="en-US" sz="1550" b="1" dirty="0">
                <a:solidFill>
                  <a:srgbClr val="E5E0DF"/>
                </a:solidFill>
                <a:latin typeface="Roboto Light" pitchFamily="34" charset="0"/>
                <a:ea typeface="Roboto Light" pitchFamily="34" charset="-122"/>
                <a:cs typeface="Roboto Light" pitchFamily="34" charset="-120"/>
              </a:rPr>
              <a:t>Issue:</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High correlation between years of experience and education level created redundant information</a:t>
            </a:r>
            <a:endParaRPr lang="en-US" sz="1550" dirty="0"/>
          </a:p>
        </p:txBody>
      </p:sp>
      <p:sp>
        <p:nvSpPr>
          <p:cNvPr id="12" name="Text 10"/>
          <p:cNvSpPr/>
          <p:nvPr/>
        </p:nvSpPr>
        <p:spPr>
          <a:xfrm>
            <a:off x="7704177" y="3350181"/>
            <a:ext cx="5911215" cy="952619"/>
          </a:xfrm>
          <a:prstGeom prst="rect">
            <a:avLst/>
          </a:prstGeom>
          <a:noFill/>
          <a:ln/>
        </p:spPr>
        <p:txBody>
          <a:bodyPr wrap="square" lIns="0" tIns="0" rIns="0" bIns="0" rtlCol="0" anchor="t"/>
          <a:lstStyle/>
          <a:p>
            <a:pPr algn="l" indent="0" marL="0">
              <a:lnSpc>
                <a:spcPts val="2500"/>
              </a:lnSpc>
              <a:buNone/>
            </a:pPr>
            <a:r>
              <a:rPr lang="en-US" sz="1550" b="1" dirty="0">
                <a:solidFill>
                  <a:srgbClr val="FF2E45"/>
                </a:solidFill>
                <a:latin typeface="Roboto Light" pitchFamily="34" charset="0"/>
                <a:ea typeface="Roboto Light" pitchFamily="34" charset="-122"/>
                <a:cs typeface="Roboto Light" pitchFamily="34" charset="-120"/>
              </a:rPr>
              <a:t>Solution:</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Calculated Variance Inflation Factor (VIF) for all features, removed highly correlated variables (VIF &gt; 10), retained most informative predictors</a:t>
            </a:r>
            <a:endParaRPr lang="en-US" sz="1550" dirty="0"/>
          </a:p>
        </p:txBody>
      </p:sp>
      <p:sp>
        <p:nvSpPr>
          <p:cNvPr id="13" name="Shape 11"/>
          <p:cNvSpPr/>
          <p:nvPr/>
        </p:nvSpPr>
        <p:spPr>
          <a:xfrm>
            <a:off x="793790" y="4722376"/>
            <a:ext cx="6422231" cy="2578418"/>
          </a:xfrm>
          <a:prstGeom prst="roundRect">
            <a:avLst>
              <a:gd name="adj" fmla="val 4256"/>
            </a:avLst>
          </a:prstGeom>
          <a:solidFill>
            <a:srgbClr val="050505"/>
          </a:solidFill>
          <a:ln w="22860">
            <a:solidFill>
              <a:srgbClr val="56565B"/>
            </a:solidFill>
            <a:prstDash val="solid"/>
          </a:ln>
        </p:spPr>
      </p:sp>
      <p:sp>
        <p:nvSpPr>
          <p:cNvPr id="14" name="Shape 12"/>
          <p:cNvSpPr/>
          <p:nvPr/>
        </p:nvSpPr>
        <p:spPr>
          <a:xfrm>
            <a:off x="770930" y="4722376"/>
            <a:ext cx="91440" cy="2578418"/>
          </a:xfrm>
          <a:prstGeom prst="roundRect">
            <a:avLst>
              <a:gd name="adj" fmla="val 91163"/>
            </a:avLst>
          </a:prstGeom>
          <a:solidFill>
            <a:srgbClr val="F2F2F3"/>
          </a:solidFill>
          <a:ln/>
        </p:spPr>
      </p:sp>
      <p:sp>
        <p:nvSpPr>
          <p:cNvPr id="15" name="Text 13"/>
          <p:cNvSpPr/>
          <p:nvPr/>
        </p:nvSpPr>
        <p:spPr>
          <a:xfrm>
            <a:off x="1083588" y="4943594"/>
            <a:ext cx="4408170"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Poppins Light" pitchFamily="34" charset="0"/>
                <a:ea typeface="Poppins Light" pitchFamily="34" charset="-122"/>
                <a:cs typeface="Poppins Light" pitchFamily="34" charset="-120"/>
              </a:rPr>
              <a:t>Challenge: Non-Linear Relationships</a:t>
            </a:r>
            <a:endParaRPr lang="en-US" sz="1950" dirty="0"/>
          </a:p>
        </p:txBody>
      </p:sp>
      <p:sp>
        <p:nvSpPr>
          <p:cNvPr id="16" name="Text 14"/>
          <p:cNvSpPr/>
          <p:nvPr/>
        </p:nvSpPr>
        <p:spPr>
          <a:xfrm>
            <a:off x="1083588" y="5372814"/>
            <a:ext cx="5911215" cy="635079"/>
          </a:xfrm>
          <a:prstGeom prst="rect">
            <a:avLst/>
          </a:prstGeom>
          <a:noFill/>
          <a:ln/>
        </p:spPr>
        <p:txBody>
          <a:bodyPr wrap="square" lIns="0" tIns="0" rIns="0" bIns="0" rtlCol="0" anchor="t"/>
          <a:lstStyle/>
          <a:p>
            <a:pPr algn="l" indent="0" marL="0">
              <a:lnSpc>
                <a:spcPts val="2500"/>
              </a:lnSpc>
              <a:buNone/>
            </a:pPr>
            <a:r>
              <a:rPr lang="en-US" sz="1550" b="1" dirty="0">
                <a:solidFill>
                  <a:srgbClr val="E5E0DF"/>
                </a:solidFill>
                <a:latin typeface="Roboto Light" pitchFamily="34" charset="0"/>
                <a:ea typeface="Roboto Light" pitchFamily="34" charset="-122"/>
                <a:cs typeface="Roboto Light" pitchFamily="34" charset="-120"/>
              </a:rPr>
              <a:t>Issue:</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Some features showed non-linear relationships with salary, particularly years of experience</a:t>
            </a:r>
            <a:endParaRPr lang="en-US" sz="1550" dirty="0"/>
          </a:p>
        </p:txBody>
      </p:sp>
      <p:sp>
        <p:nvSpPr>
          <p:cNvPr id="17" name="Text 15"/>
          <p:cNvSpPr/>
          <p:nvPr/>
        </p:nvSpPr>
        <p:spPr>
          <a:xfrm>
            <a:off x="1083588" y="6126956"/>
            <a:ext cx="5911215" cy="952619"/>
          </a:xfrm>
          <a:prstGeom prst="rect">
            <a:avLst/>
          </a:prstGeom>
          <a:noFill/>
          <a:ln/>
        </p:spPr>
        <p:txBody>
          <a:bodyPr wrap="square" lIns="0" tIns="0" rIns="0" bIns="0" rtlCol="0" anchor="t"/>
          <a:lstStyle/>
          <a:p>
            <a:pPr algn="l" indent="0" marL="0">
              <a:lnSpc>
                <a:spcPts val="2500"/>
              </a:lnSpc>
              <a:buNone/>
            </a:pPr>
            <a:r>
              <a:rPr lang="en-US" sz="1550" b="1" dirty="0">
                <a:solidFill>
                  <a:srgbClr val="FF2E45"/>
                </a:solidFill>
                <a:latin typeface="Roboto Light" pitchFamily="34" charset="0"/>
                <a:ea typeface="Roboto Light" pitchFamily="34" charset="-122"/>
                <a:cs typeface="Roboto Light" pitchFamily="34" charset="-120"/>
              </a:rPr>
              <a:t>Solution:</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Created polynomial features for experience (squared and cubed terms), allowing linear regression to capture curved relationships while maintaining interpretability</a:t>
            </a:r>
            <a:endParaRPr lang="en-US" sz="1550" dirty="0"/>
          </a:p>
        </p:txBody>
      </p:sp>
      <p:sp>
        <p:nvSpPr>
          <p:cNvPr id="18" name="Shape 16"/>
          <p:cNvSpPr/>
          <p:nvPr/>
        </p:nvSpPr>
        <p:spPr>
          <a:xfrm>
            <a:off x="7414379" y="4722376"/>
            <a:ext cx="6422231" cy="2578418"/>
          </a:xfrm>
          <a:prstGeom prst="roundRect">
            <a:avLst>
              <a:gd name="adj" fmla="val 4256"/>
            </a:avLst>
          </a:prstGeom>
          <a:solidFill>
            <a:srgbClr val="050505"/>
          </a:solidFill>
          <a:ln w="22860">
            <a:solidFill>
              <a:srgbClr val="56565B"/>
            </a:solidFill>
            <a:prstDash val="solid"/>
          </a:ln>
        </p:spPr>
      </p:sp>
      <p:sp>
        <p:nvSpPr>
          <p:cNvPr id="19" name="Shape 17"/>
          <p:cNvSpPr/>
          <p:nvPr/>
        </p:nvSpPr>
        <p:spPr>
          <a:xfrm>
            <a:off x="7391519" y="4722376"/>
            <a:ext cx="91440" cy="2578418"/>
          </a:xfrm>
          <a:prstGeom prst="roundRect">
            <a:avLst>
              <a:gd name="adj" fmla="val 91163"/>
            </a:avLst>
          </a:prstGeom>
          <a:solidFill>
            <a:srgbClr val="F2F2F3"/>
          </a:solidFill>
          <a:ln/>
        </p:spPr>
      </p:sp>
      <p:sp>
        <p:nvSpPr>
          <p:cNvPr id="20" name="Text 18"/>
          <p:cNvSpPr/>
          <p:nvPr/>
        </p:nvSpPr>
        <p:spPr>
          <a:xfrm>
            <a:off x="7704177" y="4943594"/>
            <a:ext cx="5017532" cy="310158"/>
          </a:xfrm>
          <a:prstGeom prst="rect">
            <a:avLst/>
          </a:prstGeom>
          <a:noFill/>
          <a:ln/>
        </p:spPr>
        <p:txBody>
          <a:bodyPr wrap="none" lIns="0" tIns="0" rIns="0" bIns="0" rtlCol="0" anchor="t"/>
          <a:lstStyle/>
          <a:p>
            <a:pPr algn="l" indent="0" marL="0">
              <a:lnSpc>
                <a:spcPts val="2400"/>
              </a:lnSpc>
              <a:buNone/>
            </a:pPr>
            <a:r>
              <a:rPr lang="en-US" sz="1950" dirty="0">
                <a:solidFill>
                  <a:srgbClr val="E5E0DF"/>
                </a:solidFill>
                <a:latin typeface="Poppins Light" pitchFamily="34" charset="0"/>
                <a:ea typeface="Poppins Light" pitchFamily="34" charset="-122"/>
                <a:cs typeface="Poppins Light" pitchFamily="34" charset="-120"/>
              </a:rPr>
              <a:t>Challenge: Categorical Feature Explosion</a:t>
            </a:r>
            <a:endParaRPr lang="en-US" sz="1950" dirty="0"/>
          </a:p>
        </p:txBody>
      </p:sp>
      <p:sp>
        <p:nvSpPr>
          <p:cNvPr id="21" name="Text 19"/>
          <p:cNvSpPr/>
          <p:nvPr/>
        </p:nvSpPr>
        <p:spPr>
          <a:xfrm>
            <a:off x="7704177" y="5372814"/>
            <a:ext cx="5911215" cy="635079"/>
          </a:xfrm>
          <a:prstGeom prst="rect">
            <a:avLst/>
          </a:prstGeom>
          <a:noFill/>
          <a:ln/>
        </p:spPr>
        <p:txBody>
          <a:bodyPr wrap="square" lIns="0" tIns="0" rIns="0" bIns="0" rtlCol="0" anchor="t"/>
          <a:lstStyle/>
          <a:p>
            <a:pPr algn="l" indent="0" marL="0">
              <a:lnSpc>
                <a:spcPts val="2500"/>
              </a:lnSpc>
              <a:buNone/>
            </a:pPr>
            <a:r>
              <a:rPr lang="en-US" sz="1550" b="1" dirty="0">
                <a:solidFill>
                  <a:srgbClr val="E5E0DF"/>
                </a:solidFill>
                <a:latin typeface="Roboto Light" pitchFamily="34" charset="0"/>
                <a:ea typeface="Roboto Light" pitchFamily="34" charset="-122"/>
                <a:cs typeface="Roboto Light" pitchFamily="34" charset="-120"/>
              </a:rPr>
              <a:t>Issue:</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One-hot encoding job titles created 200+ sparse features, increasing computational cost</a:t>
            </a:r>
            <a:endParaRPr lang="en-US" sz="1550" dirty="0"/>
          </a:p>
        </p:txBody>
      </p:sp>
      <p:sp>
        <p:nvSpPr>
          <p:cNvPr id="22" name="Text 20"/>
          <p:cNvSpPr/>
          <p:nvPr/>
        </p:nvSpPr>
        <p:spPr>
          <a:xfrm>
            <a:off x="7704177" y="6126956"/>
            <a:ext cx="5911215" cy="952619"/>
          </a:xfrm>
          <a:prstGeom prst="rect">
            <a:avLst/>
          </a:prstGeom>
          <a:noFill/>
          <a:ln/>
        </p:spPr>
        <p:txBody>
          <a:bodyPr wrap="square" lIns="0" tIns="0" rIns="0" bIns="0" rtlCol="0" anchor="t"/>
          <a:lstStyle/>
          <a:p>
            <a:pPr algn="l" indent="0" marL="0">
              <a:lnSpc>
                <a:spcPts val="2500"/>
              </a:lnSpc>
              <a:buNone/>
            </a:pPr>
            <a:r>
              <a:rPr lang="en-US" sz="1550" b="1" dirty="0">
                <a:solidFill>
                  <a:srgbClr val="FF2E45"/>
                </a:solidFill>
                <a:latin typeface="Roboto Light" pitchFamily="34" charset="0"/>
                <a:ea typeface="Roboto Light" pitchFamily="34" charset="-122"/>
                <a:cs typeface="Roboto Light" pitchFamily="34" charset="-120"/>
              </a:rPr>
              <a:t>Solution:</a:t>
            </a:r>
            <a:pPr algn="l"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 Grouped rare job titles into broader categories, reduced dimensionality to 30 meaningful role categories, maintained 95% of information with 85% fewer features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2025-11-14T13:40:28Z</dcterms:created>
  <dcterms:modified xsi:type="dcterms:W3CDTF">2025-11-14T13:40:28Z</dcterms:modified>
</cp:coreProperties>
</file>